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4"/>
  </p:sldMasterIdLst>
  <p:notesMasterIdLst>
    <p:notesMasterId r:id="rId30"/>
  </p:notesMasterIdLst>
  <p:sldIdLst>
    <p:sldId id="310" r:id="rId5"/>
    <p:sldId id="261" r:id="rId6"/>
    <p:sldId id="281" r:id="rId7"/>
    <p:sldId id="277" r:id="rId8"/>
    <p:sldId id="278" r:id="rId9"/>
    <p:sldId id="280" r:id="rId10"/>
    <p:sldId id="288" r:id="rId11"/>
    <p:sldId id="296" r:id="rId12"/>
    <p:sldId id="289" r:id="rId13"/>
    <p:sldId id="297" r:id="rId14"/>
    <p:sldId id="299" r:id="rId15"/>
    <p:sldId id="298" r:id="rId16"/>
    <p:sldId id="308" r:id="rId17"/>
    <p:sldId id="309" r:id="rId18"/>
    <p:sldId id="282" r:id="rId19"/>
    <p:sldId id="290" r:id="rId20"/>
    <p:sldId id="283" r:id="rId21"/>
    <p:sldId id="284" r:id="rId22"/>
    <p:sldId id="285" r:id="rId23"/>
    <p:sldId id="293" r:id="rId24"/>
    <p:sldId id="294" r:id="rId25"/>
    <p:sldId id="295" r:id="rId26"/>
    <p:sldId id="311" r:id="rId27"/>
    <p:sldId id="312" r:id="rId28"/>
    <p:sldId id="31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40" autoAdjust="0"/>
    <p:restoredTop sz="86481" autoAdjust="0"/>
  </p:normalViewPr>
  <p:slideViewPr>
    <p:cSldViewPr snapToGrid="0">
      <p:cViewPr varScale="1">
        <p:scale>
          <a:sx n="62" d="100"/>
          <a:sy n="62" d="100"/>
        </p:scale>
        <p:origin x="258" y="72"/>
      </p:cViewPr>
      <p:guideLst/>
    </p:cSldViewPr>
  </p:slideViewPr>
  <p:outlineViewPr>
    <p:cViewPr>
      <p:scale>
        <a:sx n="33" d="100"/>
        <a:sy n="33" d="100"/>
      </p:scale>
      <p:origin x="0" y="-15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024"/>
    </p:cViewPr>
  </p:sorterViewPr>
  <p:notesViewPr>
    <p:cSldViewPr snapToGrid="0">
      <p:cViewPr varScale="1">
        <p:scale>
          <a:sx n="55" d="100"/>
          <a:sy n="55" d="100"/>
        </p:scale>
        <p:origin x="202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73C4E516-BE0F-4150-88B8-86299D0BC129}" type="datetimeFigureOut">
              <a:rPr lang="ar-EG" smtClean="0"/>
              <a:t>22/01/1442</a:t>
            </a:fld>
            <a:endParaRPr lang="ar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r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3FA7B236-5E19-46F7-8FA8-EB21C2D3DED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034157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B236-5E19-46F7-8FA8-EB21C2D3DED2}" type="slidenum">
              <a:rPr lang="ar-EG" smtClean="0"/>
              <a:t>25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055496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11582401" y="5638800"/>
            <a:ext cx="609600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9" name="Rectangle 8"/>
          <p:cNvSpPr/>
          <p:nvPr/>
        </p:nvSpPr>
        <p:spPr bwMode="gray">
          <a:xfrm>
            <a:off x="11277601" y="5638800"/>
            <a:ext cx="304800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10" name="Rectangle 9"/>
          <p:cNvSpPr/>
          <p:nvPr/>
        </p:nvSpPr>
        <p:spPr bwMode="ltGray">
          <a:xfrm>
            <a:off x="1219201" y="0"/>
            <a:ext cx="609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11" name="Rectangle 10"/>
          <p:cNvSpPr/>
          <p:nvPr/>
        </p:nvSpPr>
        <p:spPr bwMode="gray">
          <a:xfrm>
            <a:off x="0" y="0"/>
            <a:ext cx="121920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12" name="Rectangle 11"/>
          <p:cNvSpPr/>
          <p:nvPr/>
        </p:nvSpPr>
        <p:spPr bwMode="ltGray">
          <a:xfrm>
            <a:off x="1" y="5638800"/>
            <a:ext cx="12192000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11576308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 bwMode="black">
          <a:xfrm>
            <a:off x="0" y="5643132"/>
            <a:ext cx="1216469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121920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1" y="5631204"/>
            <a:ext cx="182880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/>
          <p:cNvSpPr>
            <a:spLocks/>
          </p:cNvSpPr>
          <p:nvPr/>
        </p:nvSpPr>
        <p:spPr bwMode="white">
          <a:xfrm>
            <a:off x="276534" y="6032500"/>
            <a:ext cx="593344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9302" y="1600201"/>
            <a:ext cx="833120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9302" y="4344916"/>
            <a:ext cx="7518400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D332059-42F4-4701-B0EE-0C035BDC8F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972798" y="0"/>
            <a:ext cx="1232079" cy="11224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32EA7B-A301-4C31-8933-5A5340106B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972798" y="0"/>
            <a:ext cx="1232079" cy="112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0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gray">
          <a:xfrm>
            <a:off x="0" y="0"/>
            <a:ext cx="609600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 sz="1800"/>
          </a:p>
        </p:txBody>
      </p:sp>
      <p:sp>
        <p:nvSpPr>
          <p:cNvPr id="8" name="Rectangle 7"/>
          <p:cNvSpPr/>
          <p:nvPr/>
        </p:nvSpPr>
        <p:spPr bwMode="black">
          <a:xfrm>
            <a:off x="11887200" y="0"/>
            <a:ext cx="3048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 sz="1800"/>
          </a:p>
        </p:txBody>
      </p:sp>
      <p:sp>
        <p:nvSpPr>
          <p:cNvPr id="9" name="Rectangle 8"/>
          <p:cNvSpPr/>
          <p:nvPr/>
        </p:nvSpPr>
        <p:spPr bwMode="ltGray">
          <a:xfrm>
            <a:off x="4876800" y="0"/>
            <a:ext cx="701886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520" y="1003300"/>
            <a:ext cx="3294280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 bwMode="auto">
          <a:xfrm>
            <a:off x="5181600" y="482600"/>
            <a:ext cx="6197600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520" y="2451100"/>
            <a:ext cx="3294280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1188296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BB46BC3D-6FFE-4165-9D64-0D8E8C4645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609600" y="0"/>
            <a:ext cx="1232079" cy="11224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B9C403-00E6-41A7-A1A2-BF5C8F9FDE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609600" y="0"/>
            <a:ext cx="1232079" cy="112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6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853" y="177801"/>
            <a:ext cx="8528048" cy="12398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D99254-F664-4CAC-BBFA-9686D72175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650828" y="0"/>
            <a:ext cx="1232079" cy="11224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9B6869-CF53-4CBF-8827-26770AD6BF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650828" y="0"/>
            <a:ext cx="1232079" cy="112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3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black">
          <a:xfrm>
            <a:off x="11582401" y="5638800"/>
            <a:ext cx="609600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20" name="Rectangle 19"/>
          <p:cNvSpPr/>
          <p:nvPr/>
        </p:nvSpPr>
        <p:spPr bwMode="gray">
          <a:xfrm>
            <a:off x="11277601" y="5638800"/>
            <a:ext cx="304800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24" name="Rectangle 23"/>
          <p:cNvSpPr/>
          <p:nvPr/>
        </p:nvSpPr>
        <p:spPr bwMode="gray">
          <a:xfrm>
            <a:off x="1216469" y="5638800"/>
            <a:ext cx="609600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21" name="Rectangle 20"/>
          <p:cNvSpPr/>
          <p:nvPr/>
        </p:nvSpPr>
        <p:spPr bwMode="ltGray">
          <a:xfrm>
            <a:off x="1" y="5638800"/>
            <a:ext cx="12192000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cxnSp>
        <p:nvCxnSpPr>
          <p:cNvPr id="22" name="Straight Connector 21"/>
          <p:cNvCxnSpPr/>
          <p:nvPr/>
        </p:nvCxnSpPr>
        <p:spPr bwMode="white">
          <a:xfrm>
            <a:off x="11576308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 bwMode="black">
          <a:xfrm>
            <a:off x="0" y="5643132"/>
            <a:ext cx="1216469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18" name="Pi"/>
          <p:cNvSpPr>
            <a:spLocks/>
          </p:cNvSpPr>
          <p:nvPr/>
        </p:nvSpPr>
        <p:spPr bwMode="white">
          <a:xfrm>
            <a:off x="276534" y="6032500"/>
            <a:ext cx="593344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 sz="1800"/>
          </a:p>
        </p:txBody>
      </p:sp>
      <p:cxnSp>
        <p:nvCxnSpPr>
          <p:cNvPr id="23" name="Straight Connector 22"/>
          <p:cNvCxnSpPr/>
          <p:nvPr/>
        </p:nvCxnSpPr>
        <p:spPr bwMode="white">
          <a:xfrm>
            <a:off x="1216469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black">
          <a:xfrm>
            <a:off x="11582401" y="0"/>
            <a:ext cx="6096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27" name="Rectangle 26"/>
          <p:cNvSpPr/>
          <p:nvPr/>
        </p:nvSpPr>
        <p:spPr bwMode="gray">
          <a:xfrm>
            <a:off x="11277601" y="0"/>
            <a:ext cx="304800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28" name="Rectangle 27"/>
          <p:cNvSpPr/>
          <p:nvPr/>
        </p:nvSpPr>
        <p:spPr bwMode="gray">
          <a:xfrm>
            <a:off x="1219201" y="0"/>
            <a:ext cx="6096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29" name="Rectangle 28"/>
          <p:cNvSpPr/>
          <p:nvPr/>
        </p:nvSpPr>
        <p:spPr>
          <a:xfrm>
            <a:off x="-2" y="0"/>
            <a:ext cx="121920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30" name="Rectangle 29"/>
          <p:cNvSpPr/>
          <p:nvPr/>
        </p:nvSpPr>
        <p:spPr bwMode="ltGray">
          <a:xfrm>
            <a:off x="1" y="0"/>
            <a:ext cx="12192000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cxnSp>
        <p:nvCxnSpPr>
          <p:cNvPr id="31" name="Straight Connector 30"/>
          <p:cNvCxnSpPr/>
          <p:nvPr/>
        </p:nvCxnSpPr>
        <p:spPr bwMode="white">
          <a:xfrm>
            <a:off x="11576308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 bwMode="black">
          <a:xfrm>
            <a:off x="0" y="0"/>
            <a:ext cx="1216469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cxnSp>
        <p:nvCxnSpPr>
          <p:cNvPr id="33" name="Straight Connector 32"/>
          <p:cNvCxnSpPr/>
          <p:nvPr/>
        </p:nvCxnSpPr>
        <p:spPr bwMode="white">
          <a:xfrm>
            <a:off x="1219202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9029" y="1600201"/>
            <a:ext cx="8285430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9030" y="4259997"/>
            <a:ext cx="7266515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60F7C87-E633-40CF-8C0A-95478AC19B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959920" y="609600"/>
            <a:ext cx="1232079" cy="1122435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06D2754-724E-45A7-A556-E56DACD82603}"/>
              </a:ext>
            </a:extLst>
          </p:cNvPr>
          <p:cNvSpPr/>
          <p:nvPr/>
        </p:nvSpPr>
        <p:spPr bwMode="ltGray">
          <a:xfrm>
            <a:off x="1" y="5638800"/>
            <a:ext cx="12192000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68005F7-63D9-4B1E-A6B6-68886AEDE8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959920" y="609600"/>
            <a:ext cx="1232079" cy="112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58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853" y="177801"/>
            <a:ext cx="8388348" cy="12398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851" y="1600200"/>
            <a:ext cx="481584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3360" y="1600200"/>
            <a:ext cx="481584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15290D-6D0C-4747-AE12-AA11620B95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650828" y="0"/>
            <a:ext cx="1232079" cy="11224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BD35FE-C340-4E9C-B18E-EF5BFE5B46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650828" y="0"/>
            <a:ext cx="1232079" cy="112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27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853" y="177801"/>
            <a:ext cx="8489948" cy="123983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851" y="1499616"/>
            <a:ext cx="4820143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851" y="2514707"/>
            <a:ext cx="4815840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9057" y="1499616"/>
            <a:ext cx="4820143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9057" y="2514600"/>
            <a:ext cx="4820143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8886E8-243E-4FDA-8BD0-9192EB007A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650828" y="0"/>
            <a:ext cx="1232079" cy="11224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18CB9-722B-4FEF-BCE6-0B2582A7F8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650828" y="0"/>
            <a:ext cx="1232079" cy="112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8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853" y="177801"/>
            <a:ext cx="8832848" cy="12398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C78E63-FB69-4767-A3DA-7BFAE97D98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636735" y="0"/>
            <a:ext cx="1232079" cy="11224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6731C1-D4E5-4683-8081-21FAAE7AB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636735" y="0"/>
            <a:ext cx="1232079" cy="112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29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C78E63-FB69-4767-A3DA-7BFAE97D98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636735" y="0"/>
            <a:ext cx="1232079" cy="11224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6731C1-D4E5-4683-8081-21FAAE7AB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636735" y="0"/>
            <a:ext cx="1232079" cy="112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8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ltGray">
          <a:xfrm>
            <a:off x="626403" y="0"/>
            <a:ext cx="304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 sz="1800"/>
          </a:p>
        </p:txBody>
      </p:sp>
      <p:sp>
        <p:nvSpPr>
          <p:cNvPr id="6" name="Rectangle 5"/>
          <p:cNvSpPr/>
          <p:nvPr/>
        </p:nvSpPr>
        <p:spPr bwMode="gray">
          <a:xfrm>
            <a:off x="0" y="0"/>
            <a:ext cx="609600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 sz="1800"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61730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 bwMode="gray">
          <a:xfrm>
            <a:off x="10972800" y="0"/>
            <a:ext cx="92286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 sz="1800"/>
          </a:p>
        </p:txBody>
      </p:sp>
      <p:sp>
        <p:nvSpPr>
          <p:cNvPr id="9" name="Rectangle 8"/>
          <p:cNvSpPr/>
          <p:nvPr/>
        </p:nvSpPr>
        <p:spPr bwMode="black">
          <a:xfrm>
            <a:off x="11895662" y="0"/>
            <a:ext cx="304800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 sz="18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8FDF97-11FE-45A4-91DC-9E4B72D248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9740720" y="0"/>
            <a:ext cx="1232079" cy="11224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3BEBB7-D148-4883-B584-75C33918CF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9740720" y="0"/>
            <a:ext cx="1232079" cy="112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32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621955" y="0"/>
            <a:ext cx="414879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 sz="1800"/>
          </a:p>
        </p:txBody>
      </p:sp>
      <p:sp>
        <p:nvSpPr>
          <p:cNvPr id="9" name="Rectangle 8"/>
          <p:cNvSpPr/>
          <p:nvPr/>
        </p:nvSpPr>
        <p:spPr bwMode="ltGray">
          <a:xfrm>
            <a:off x="0" y="0"/>
            <a:ext cx="609600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 sz="1800"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2195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gray">
          <a:xfrm>
            <a:off x="11887200" y="0"/>
            <a:ext cx="3048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520" y="381000"/>
            <a:ext cx="3294280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1282700"/>
            <a:ext cx="6197600" cy="48895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520" y="1828800"/>
            <a:ext cx="3294280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45242F-0B8D-44F6-8AE5-90FB9922B4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650828" y="0"/>
            <a:ext cx="1232079" cy="11224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FE3711-ADE6-4E12-8AD9-DB58D2BE2B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650828" y="0"/>
            <a:ext cx="1232079" cy="112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2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1887200" y="0"/>
            <a:ext cx="304800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 sz="1800"/>
          </a:p>
        </p:txBody>
      </p:sp>
      <p:sp>
        <p:nvSpPr>
          <p:cNvPr id="8" name="Rectangle 7"/>
          <p:cNvSpPr/>
          <p:nvPr/>
        </p:nvSpPr>
        <p:spPr bwMode="ltGray">
          <a:xfrm>
            <a:off x="617304" y="0"/>
            <a:ext cx="609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600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13" name="Rectangle 12"/>
          <p:cNvSpPr/>
          <p:nvPr/>
        </p:nvSpPr>
        <p:spPr bwMode="black">
          <a:xfrm>
            <a:off x="617304" y="736219"/>
            <a:ext cx="609600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304" y="736219"/>
            <a:ext cx="60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617304" y="1345819"/>
            <a:ext cx="60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/>
          <p:cNvSpPr>
            <a:spLocks/>
          </p:cNvSpPr>
          <p:nvPr/>
        </p:nvSpPr>
        <p:spPr bwMode="white">
          <a:xfrm>
            <a:off x="756292" y="898103"/>
            <a:ext cx="336111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sz="1800"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61730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853" y="177801"/>
            <a:ext cx="8362948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852" y="1600200"/>
            <a:ext cx="9785349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1131E4-1558-4649-9C57-C404CC9EA9C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650828" y="0"/>
            <a:ext cx="1232079" cy="11224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693112-B262-47A4-9BA8-EC754CD42F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650828" y="0"/>
            <a:ext cx="1232079" cy="11224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837C941-D43A-48DA-AC7F-5655D2727C7F}"/>
              </a:ext>
            </a:extLst>
          </p:cNvPr>
          <p:cNvSpPr txBox="1"/>
          <p:nvPr userDrawn="1"/>
        </p:nvSpPr>
        <p:spPr>
          <a:xfrm>
            <a:off x="10807700" y="6477000"/>
            <a:ext cx="10795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BA18A39-4544-4466-9CB8-2F5EB9C47D36}" type="slidenum">
              <a:rPr lang="en-US" sz="1800" b="1" smtClean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‹#›</a:t>
            </a:fld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30</a:t>
            </a:r>
            <a:endParaRPr lang="en-US" sz="1800" b="1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59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jp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jp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1.jp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4" Type="http://schemas.openxmlformats.org/officeDocument/2006/relationships/image" Target="../media/image1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2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2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25.emf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.jp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8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DDE81-41F6-44D6-86B3-FA4C61F2EC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9302" y="1600202"/>
            <a:ext cx="8331201" cy="2649826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Special functions and Integral Transforms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MAT 241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8E9575-3561-41F7-A451-E7AB78EEFE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Mohamed Adel</a:t>
            </a:r>
          </a:p>
          <a:p>
            <a:r>
              <a:rPr lang="en-US" dirty="0"/>
              <a:t>mohamed.adel@aiet.edu.eg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0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656BA-D715-4C29-8B92-155E03755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791" y="345227"/>
            <a:ext cx="9044096" cy="1007055"/>
          </a:xfrm>
        </p:spPr>
        <p:txBody>
          <a:bodyPr>
            <a:normAutofit/>
          </a:bodyPr>
          <a:lstStyle/>
          <a:p>
            <a:r>
              <a:rPr lang="en-US" sz="32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Regular singular point power series solution form 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E21FCA-8903-4025-A691-9C3D3099A948}"/>
                  </a:ext>
                </a:extLst>
              </p:cNvPr>
              <p:cNvSpPr txBox="1"/>
              <p:nvPr/>
            </p:nvSpPr>
            <p:spPr>
              <a:xfrm>
                <a:off x="1387791" y="1609860"/>
                <a:ext cx="10071279" cy="4872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For regular singular point the power series solution is on the form:</a:t>
                </a:r>
              </a:p>
              <a:p>
                <a:pPr>
                  <a:lnSpc>
                    <a:spcPct val="150000"/>
                  </a:lnSpc>
                </a:pPr>
                <a:endParaRPr lang="en-US" sz="2400" b="1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</m:sup>
                      </m:sSup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 ……</m:t>
                      </m:r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</m:sub>
                          </m:sSub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− </m:t>
                                  </m:r>
                                  <m:sSub>
                                    <m:sSubPr>
                                      <m:ctrlPr>
                                        <a:rPr lang="en-US" sz="24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sup>
                          </m:sSup>
                        </m:e>
                      </m:nary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≠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…</m:t>
                    </m:r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constants and the main target is to find the values of </a:t>
                </a:r>
                <a:r>
                  <a:rPr lang="en-US" sz="2400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which takes two values based on them we get the form of the solution of the differential equation.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E21FCA-8903-4025-A691-9C3D3099A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791" y="1609860"/>
                <a:ext cx="10071279" cy="4872616"/>
              </a:xfrm>
              <a:prstGeom prst="rect">
                <a:avLst/>
              </a:prstGeom>
              <a:blipFill>
                <a:blip r:embed="rId2"/>
                <a:stretch>
                  <a:fillRect l="-969" b="-2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687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6332-5FAF-4D8D-9388-AECBF0E73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275" y="100528"/>
            <a:ext cx="8832848" cy="123983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Exercise: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EFBEED0-76C2-4112-905D-DC03831BC099}"/>
                  </a:ext>
                </a:extLst>
              </p:cNvPr>
              <p:cNvSpPr txBox="1"/>
              <p:nvPr/>
            </p:nvSpPr>
            <p:spPr>
              <a:xfrm>
                <a:off x="1481070" y="1596980"/>
                <a:ext cx="10212947" cy="51642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Define the type of the point we solve for :</a:t>
                </a:r>
              </a:p>
              <a:p>
                <a:endParaRPr lang="en-US" sz="2400" dirty="0"/>
              </a:p>
              <a:p>
                <a:pPr marL="914400" lvl="1" indent="-457200">
                  <a:buFont typeface="+mj-lt"/>
                  <a:buAutoNum type="arabicParenR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           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 dirty="0">
                  <a:solidFill>
                    <a:srgbClr val="C00000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num>
                        <m:den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sSup>
                        <m:s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num>
                      <m:den>
                        <m:d>
                          <m:dPr>
                            <m:ctrlP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d>
                      </m:den>
                    </m:f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     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𝑸</m:t>
                    </m:r>
                    <m:d>
                      <m:dPr>
                        <m:ctrlP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d>
                          <m:dPr>
                            <m:ctrlP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d>
                      </m:den>
                    </m:f>
                  </m:oMath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400" b="1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func>
                        <m:func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400" b="1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pPr marL="914400" lvl="1" indent="-457200">
                  <a:buFont typeface="+mj-lt"/>
                  <a:buAutoNum type="arabicParenR"/>
                </a:pPr>
                <a:endParaRPr lang="en-US" sz="2400" dirty="0"/>
              </a:p>
              <a:p>
                <a:pPr marL="914400" lvl="1" indent="-457200">
                  <a:buFont typeface="+mj-lt"/>
                  <a:buAutoNum type="arabicParenR"/>
                </a:pPr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EFBEED0-76C2-4112-905D-DC03831B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070" y="1596980"/>
                <a:ext cx="10212947" cy="5164234"/>
              </a:xfrm>
              <a:prstGeom prst="rect">
                <a:avLst/>
              </a:prstGeom>
              <a:blipFill>
                <a:blip r:embed="rId2"/>
                <a:stretch>
                  <a:fillRect l="-836" t="-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2EDC8F0-DF85-476F-8008-D0BD011E16B0}"/>
              </a:ext>
            </a:extLst>
          </p:cNvPr>
          <p:cNvSpPr/>
          <p:nvPr/>
        </p:nvSpPr>
        <p:spPr>
          <a:xfrm>
            <a:off x="9259910" y="3429000"/>
            <a:ext cx="2202287" cy="12073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Ordinary Point</a:t>
            </a:r>
          </a:p>
        </p:txBody>
      </p:sp>
    </p:spTree>
    <p:extLst>
      <p:ext uri="{BB962C8B-B14F-4D97-AF65-F5344CB8AC3E}">
        <p14:creationId xmlns:p14="http://schemas.microsoft.com/office/powerpoint/2010/main" val="211461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6332-5FAF-4D8D-9388-AECBF0E73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275" y="100528"/>
            <a:ext cx="8832848" cy="123983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Exercise: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EFBEED0-76C2-4112-905D-DC03831BC099}"/>
                  </a:ext>
                </a:extLst>
              </p:cNvPr>
              <p:cNvSpPr txBox="1"/>
              <p:nvPr/>
            </p:nvSpPr>
            <p:spPr>
              <a:xfrm>
                <a:off x="1429555" y="1340365"/>
                <a:ext cx="10212947" cy="5445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arenR" startAt="2"/>
                </a:pP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sSup>
                      <m:sSup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sSup>
                      <m:sSup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             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 dirty="0">
                  <a:solidFill>
                    <a:srgbClr val="C00000"/>
                  </a:solidFill>
                </a:endParaRPr>
              </a:p>
              <a:p>
                <a:endParaRPr lang="en-US" sz="2400" dirty="0"/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num>
                        <m:den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den>
                      </m:f>
                      <m:sSup>
                        <m:s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den>
                      </m:f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num>
                        <m:den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den>
                      </m:f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</m:t>
                      </m:r>
                      <m:r>
                        <a:rPr lang="en-US" sz="24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400" b="1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func>
                        <m:func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400" b="1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400" b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func>
                        <m:func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400" b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EFBEED0-76C2-4112-905D-DC03831B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555" y="1340365"/>
                <a:ext cx="10212947" cy="5445080"/>
              </a:xfrm>
              <a:prstGeom prst="rect">
                <a:avLst/>
              </a:prstGeom>
              <a:blipFill>
                <a:blip r:embed="rId2"/>
                <a:stretch>
                  <a:fillRect l="-896" t="-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A52BC0A-FEF6-481F-BFC2-C1FE4993ED78}"/>
              </a:ext>
            </a:extLst>
          </p:cNvPr>
          <p:cNvSpPr/>
          <p:nvPr/>
        </p:nvSpPr>
        <p:spPr>
          <a:xfrm>
            <a:off x="9473665" y="1976505"/>
            <a:ext cx="2202287" cy="12073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Regular Singular Point</a:t>
            </a:r>
          </a:p>
        </p:txBody>
      </p:sp>
    </p:spTree>
    <p:extLst>
      <p:ext uri="{BB962C8B-B14F-4D97-AF65-F5344CB8AC3E}">
        <p14:creationId xmlns:p14="http://schemas.microsoft.com/office/powerpoint/2010/main" val="361292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6332-5FAF-4D8D-9388-AECBF0E73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275" y="100529"/>
            <a:ext cx="8832848" cy="1110086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Exercise: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EFBEED0-76C2-4112-905D-DC03831BC099}"/>
                  </a:ext>
                </a:extLst>
              </p:cNvPr>
              <p:cNvSpPr txBox="1"/>
              <p:nvPr/>
            </p:nvSpPr>
            <p:spPr>
              <a:xfrm>
                <a:off x="1336275" y="1210615"/>
                <a:ext cx="10212947" cy="5580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  <a:latin typeface="+mj-lt"/>
                  </a:rPr>
                  <a:t>Find  all the singular points of the following DE and classify them: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</m:e>
                        <m:sup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e>
                      </m:d>
                      <m:sSup>
                        <m:sSup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      </m:t>
                      </m:r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  <a:p>
                <a:endParaRPr lang="en-US" sz="2400" dirty="0"/>
              </a:p>
              <a:p>
                <a:pPr lvl="1"/>
                <a:r>
                  <a:rPr lang="en-US" sz="2400" b="1" dirty="0">
                    <a:solidFill>
                      <a:srgbClr val="0070C0"/>
                    </a:solidFill>
                  </a:rPr>
                  <a:t>To find the values of singular point we should find the values that makes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b="1" dirty="0">
                    <a:solidFill>
                      <a:srgbClr val="7030A0"/>
                    </a:solidFill>
                  </a:rPr>
                  <a:t>  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thus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d>
                      <m:dPr>
                        <m:ctrlP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b="1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  </a:t>
                </a:r>
                <a:r>
                  <a:rPr lang="en-US" sz="2400" b="1" dirty="0">
                    <a:solidFill>
                      <a:srgbClr val="0070C0"/>
                    </a:solidFill>
                    <a:latin typeface="+mj-lt"/>
                  </a:rPr>
                  <a:t>the points are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,  </m:t>
                    </m:r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endParaRPr lang="en-US" sz="2400" b="1" dirty="0">
                  <a:solidFill>
                    <a:srgbClr val="00B050"/>
                  </a:solidFill>
                  <a:latin typeface="+mj-lt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</m:den>
                      </m:f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</m:t>
                      </m:r>
                      <m:r>
                        <a:rPr lang="en-US" sz="24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400" b="1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func>
                        <m:func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400" b="1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400" b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func>
                        <m:func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400" b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den>
                      </m:f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EFBEED0-76C2-4112-905D-DC03831B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275" y="1210615"/>
                <a:ext cx="10212947" cy="5580246"/>
              </a:xfrm>
              <a:prstGeom prst="rect">
                <a:avLst/>
              </a:prstGeom>
              <a:blipFill>
                <a:blip r:embed="rId2"/>
                <a:stretch>
                  <a:fillRect l="-895" t="-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A52BC0A-FEF6-481F-BFC2-C1FE4993ED78}"/>
                  </a:ext>
                </a:extLst>
              </p:cNvPr>
              <p:cNvSpPr/>
              <p:nvPr/>
            </p:nvSpPr>
            <p:spPr>
              <a:xfrm>
                <a:off x="9848045" y="4000738"/>
                <a:ext cx="2202287" cy="120739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1" dirty="0"/>
              </a:p>
              <a:p>
                <a:pPr algn="ctr"/>
                <a:r>
                  <a:rPr lang="en-US" sz="2400" b="1" dirty="0"/>
                  <a:t>Regular Singular Point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A52BC0A-FEF6-481F-BFC2-C1FE4993ED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8045" y="4000738"/>
                <a:ext cx="2202287" cy="1207394"/>
              </a:xfrm>
              <a:prstGeom prst="roundRect">
                <a:avLst/>
              </a:prstGeom>
              <a:blipFill>
                <a:blip r:embed="rId3"/>
                <a:stretch>
                  <a:fillRect l="-824" r="-824" b="-10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828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6332-5FAF-4D8D-9388-AECBF0E73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275" y="100529"/>
            <a:ext cx="8832848" cy="1110086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Exercise: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EFBEED0-76C2-4112-905D-DC03831BC099}"/>
                  </a:ext>
                </a:extLst>
              </p:cNvPr>
              <p:cNvSpPr txBox="1"/>
              <p:nvPr/>
            </p:nvSpPr>
            <p:spPr>
              <a:xfrm>
                <a:off x="1336275" y="1210615"/>
                <a:ext cx="10212947" cy="5369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  <a:latin typeface="+mj-lt"/>
                  </a:rPr>
                  <a:t>Find  all the singular points of the following DE and classify them: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</m:e>
                        <m:sup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e>
                      </m:d>
                      <m:sSup>
                        <m:sSup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      </m:t>
                      </m:r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  <a:p>
                <a:endParaRPr lang="en-US" sz="2400" dirty="0"/>
              </a:p>
              <a:p>
                <a:pPr lvl="1"/>
                <a:r>
                  <a:rPr lang="en-US" sz="2400" b="1" dirty="0">
                    <a:solidFill>
                      <a:srgbClr val="0070C0"/>
                    </a:solidFill>
                  </a:rPr>
                  <a:t>To find the values of singular point we should find the values that makes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b="1" dirty="0">
                    <a:solidFill>
                      <a:srgbClr val="7030A0"/>
                    </a:solidFill>
                  </a:rPr>
                  <a:t>  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thus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d>
                      <m:dPr>
                        <m:ctrlP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b="1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  </a:t>
                </a:r>
                <a:r>
                  <a:rPr lang="en-US" sz="2400" b="1" dirty="0">
                    <a:solidFill>
                      <a:srgbClr val="0070C0"/>
                    </a:solidFill>
                    <a:latin typeface="+mj-lt"/>
                  </a:rPr>
                  <a:t>the points are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,  </m:t>
                    </m:r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endParaRPr lang="en-US" sz="2400" b="1" dirty="0">
                  <a:solidFill>
                    <a:srgbClr val="00B050"/>
                  </a:solidFill>
                  <a:latin typeface="+mj-lt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</m:den>
                      </m:f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</m:t>
                      </m:r>
                      <m:r>
                        <a:rPr lang="en-US" sz="24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400" b="1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lim>
                          </m:limLow>
                        </m:fName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func>
                        <m:func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400" b="1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lim>
                          </m:limLow>
                        </m:fName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400" b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lim>
                          </m:limLow>
                        </m:fName>
                        <m:e>
                          <m:r>
                            <a:rPr lang="en-US" sz="24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400" b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2400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𝟏𝟔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den>
                      </m:f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EFBEED0-76C2-4112-905D-DC03831B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275" y="1210615"/>
                <a:ext cx="10212947" cy="5369868"/>
              </a:xfrm>
              <a:prstGeom prst="rect">
                <a:avLst/>
              </a:prstGeom>
              <a:blipFill>
                <a:blip r:embed="rId2"/>
                <a:stretch>
                  <a:fillRect l="-895" t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A52BC0A-FEF6-481F-BFC2-C1FE4993ED78}"/>
                  </a:ext>
                </a:extLst>
              </p:cNvPr>
              <p:cNvSpPr/>
              <p:nvPr/>
            </p:nvSpPr>
            <p:spPr>
              <a:xfrm>
                <a:off x="9067979" y="5146958"/>
                <a:ext cx="2202287" cy="120739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1" dirty="0"/>
              </a:p>
              <a:p>
                <a:pPr algn="ctr"/>
                <a:r>
                  <a:rPr lang="en-US" sz="2400" b="1" dirty="0"/>
                  <a:t>Regular Singular Point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A52BC0A-FEF6-481F-BFC2-C1FE4993ED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979" y="5146958"/>
                <a:ext cx="2202287" cy="1207394"/>
              </a:xfrm>
              <a:prstGeom prst="roundRect">
                <a:avLst/>
              </a:prstGeom>
              <a:blipFill>
                <a:blip r:embed="rId3"/>
                <a:stretch>
                  <a:fillRect l="-1102" r="-826" b="-10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155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81B9D-0025-4333-9A42-72C4F288F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515" y="-3466"/>
            <a:ext cx="9785349" cy="1239837"/>
          </a:xfrm>
        </p:spPr>
        <p:txBody>
          <a:bodyPr/>
          <a:lstStyle/>
          <a:p>
            <a:r>
              <a:rPr lang="en-US" b="1" i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Series solution: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EAEC9D-0218-471E-A4BC-91CB063D2EDB}"/>
                  </a:ext>
                </a:extLst>
              </p:cNvPr>
              <p:cNvSpPr/>
              <p:nvPr/>
            </p:nvSpPr>
            <p:spPr>
              <a:xfrm>
                <a:off x="1400667" y="1236371"/>
                <a:ext cx="10628199" cy="56244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method is used for solving the ODE with variable coefficients by assuming the </a:t>
                </a:r>
                <a:r>
                  <a:rPr lang="en-US" sz="22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solution</a:t>
                </a:r>
                <a:r>
                  <a:rPr lang="en-US" sz="2200" b="1" dirty="0">
                    <a:solidFill>
                      <a:schemeClr val="tx2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around</a:t>
                </a:r>
                <a:r>
                  <a:rPr lang="en-US" sz="2200" b="1" dirty="0">
                    <a:solidFill>
                      <a:schemeClr val="tx2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2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 the form of </a:t>
                </a:r>
                <a:r>
                  <a:rPr lang="en-US" sz="22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power series </a:t>
                </a: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follow: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US" sz="2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  <m:r>
                            <a:rPr lang="en-US" sz="2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sz="2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  <m:r>
                                <a:rPr lang="en-US" sz="2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sz="22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 ……</m:t>
                      </m:r>
                    </m:oMath>
                  </m:oMathPara>
                </a14:m>
                <a:endParaRPr lang="en-US" sz="22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series can be written as:</a:t>
                </a:r>
                <a:endParaRPr lang="en-US" sz="2200" b="1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US" sz="2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  <m:r>
                            <a:rPr lang="en-US" sz="2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2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2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2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</m:sub>
                          </m:sSub>
                          <m:r>
                            <a:rPr lang="en-US" sz="2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  <m:r>
                                    <a:rPr lang="en-US" sz="22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− </m:t>
                                  </m:r>
                                  <m:sSub>
                                    <m:sSubPr>
                                      <m:ctrlPr>
                                        <a:rPr lang="en-US" sz="2200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200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200" b="1" dirty="0">
                  <a:solidFill>
                    <a:schemeClr val="tx2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en-US" sz="2200" b="1" i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2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 </a:t>
                </a: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series solution is assumed to be as follow: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US" sz="2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sz="2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 ……</m:t>
                      </m:r>
                    </m:oMath>
                  </m:oMathPara>
                </a14:m>
                <a:endParaRPr lang="en-US" sz="22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can be written as:</a:t>
                </a:r>
                <a:endParaRPr lang="en-US" sz="2200" b="1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US" sz="2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2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  <m:r>
                            <a:rPr lang="en-US" sz="2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2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2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2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</m:sub>
                          </m:sSub>
                          <m:r>
                            <a:rPr lang="en-US" sz="2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200" b="1" dirty="0">
                  <a:solidFill>
                    <a:schemeClr val="tx2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22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EAEC9D-0218-471E-A4BC-91CB063D2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667" y="1236371"/>
                <a:ext cx="10628199" cy="5624488"/>
              </a:xfrm>
              <a:prstGeom prst="rect">
                <a:avLst/>
              </a:prstGeom>
              <a:blipFill>
                <a:blip r:embed="rId2"/>
                <a:stretch>
                  <a:fillRect l="-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1AC8FBE-4AA0-455F-9A5A-C726E413BC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026200" y="0"/>
            <a:ext cx="1710569" cy="14176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443CF6-42FE-4CE3-A856-30C8B6142B32}"/>
                  </a:ext>
                </a:extLst>
              </p:cNvPr>
              <p:cNvSpPr txBox="1"/>
              <p:nvPr/>
            </p:nvSpPr>
            <p:spPr>
              <a:xfrm>
                <a:off x="1567904" y="6284889"/>
                <a:ext cx="31619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443CF6-42FE-4CE3-A856-30C8B6142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904" y="6284889"/>
                <a:ext cx="3161956" cy="369332"/>
              </a:xfrm>
              <a:prstGeom prst="rect">
                <a:avLst/>
              </a:prstGeom>
              <a:blipFill>
                <a:blip r:embed="rId4"/>
                <a:stretch>
                  <a:fillRect l="-771" r="-2890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407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1638E-A504-4D4E-AD74-752D28480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515" y="442140"/>
            <a:ext cx="9785349" cy="904024"/>
          </a:xfrm>
        </p:spPr>
        <p:txBody>
          <a:bodyPr/>
          <a:lstStyle/>
          <a:p>
            <a:r>
              <a:rPr lang="en-US" b="1" i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Series solution: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E5886C7-1471-4CD2-A719-67ACB56D9AB5}"/>
                  </a:ext>
                </a:extLst>
              </p:cNvPr>
              <p:cNvSpPr/>
              <p:nvPr/>
            </p:nvSpPr>
            <p:spPr>
              <a:xfrm>
                <a:off x="1276443" y="1288531"/>
                <a:ext cx="10842578" cy="40941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200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Notes:</a:t>
                </a:r>
              </a:p>
              <a:p>
                <a:pPr marL="914400" lvl="1" indent="-457200">
                  <a:lnSpc>
                    <a:spcPct val="150000"/>
                  </a:lnSpc>
                  <a:buFont typeface="+mj-lt"/>
                  <a:buAutoNum type="arabicParenR"/>
                </a:pP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Here</a:t>
                </a:r>
                <a:r>
                  <a:rPr lang="en-US" sz="2200" b="1" dirty="0">
                    <a:solidFill>
                      <a:schemeClr val="tx2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2200" b="1" i="1" dirty="0">
                    <a:solidFill>
                      <a:schemeClr val="tx2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a </a:t>
                </a:r>
                <a:r>
                  <a:rPr lang="en-US" sz="2200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variable</a:t>
                </a: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</a:t>
                </a:r>
                <a:r>
                  <a:rPr lang="en-US" sz="22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2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</a:t>
                </a:r>
                <a:r>
                  <a:rPr lang="en-US" sz="2200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constant</a:t>
                </a: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called </a:t>
                </a:r>
                <a:r>
                  <a:rPr lang="en-US" sz="22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 of the series </a:t>
                </a: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sSub>
                      <m:sSubPr>
                        <m:ctrlPr>
                          <a:rPr lang="en-US" sz="2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sz="2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2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sz="2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, </m:t>
                    </m:r>
                    <m:sSub>
                      <m:sSubPr>
                        <m:ctrlPr>
                          <a:rPr lang="en-US" sz="2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sz="2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……</m:t>
                    </m:r>
                  </m:oMath>
                </a14:m>
                <a:r>
                  <a:rPr lang="en-US" sz="22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</a:t>
                </a:r>
                <a:r>
                  <a:rPr lang="en-US" sz="2200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constants</a:t>
                </a: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called </a:t>
                </a:r>
                <a:r>
                  <a:rPr lang="en-US" sz="2200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coefficient of the series</a:t>
                </a:r>
                <a:r>
                  <a:rPr lang="en-US" sz="22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pPr marL="914400" lvl="1" indent="-457200">
                  <a:lnSpc>
                    <a:spcPct val="150000"/>
                  </a:lnSpc>
                  <a:buFont typeface="+mj-lt"/>
                  <a:buAutoNum type="arabicParenR"/>
                </a:pP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Here</a:t>
                </a:r>
                <a:r>
                  <a:rPr lang="en-US" sz="22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power series </a:t>
                </a: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refer to power of </a:t>
                </a:r>
                <a:r>
                  <a:rPr lang="en-US" sz="2200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22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which is </a:t>
                </a:r>
                <a:r>
                  <a:rPr lang="en-US" sz="22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 negative </a:t>
                </a: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</a:t>
                </a:r>
                <a:r>
                  <a:rPr lang="en-US" sz="22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fractional.</a:t>
                </a:r>
              </a:p>
              <a:p>
                <a:pPr marL="914400" lvl="1" indent="-457200">
                  <a:lnSpc>
                    <a:spcPct val="150000"/>
                  </a:lnSpc>
                  <a:buFont typeface="+mj-lt"/>
                  <a:buAutoNum type="arabicParenR"/>
                </a:pP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use the </a:t>
                </a:r>
                <a:r>
                  <a:rPr lang="en-US" sz="2200" b="1" i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summation form </a:t>
                </a: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deal with compact form instead of </a:t>
                </a:r>
                <a:r>
                  <a:rPr lang="en-US" sz="2200" b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infinite series</a:t>
                </a:r>
                <a:r>
                  <a:rPr lang="en-US" sz="22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914400" lvl="1" indent="-457200">
                  <a:lnSpc>
                    <a:spcPct val="150000"/>
                  </a:lnSpc>
                  <a:buFont typeface="+mj-lt"/>
                  <a:buAutoNum type="arabicParenR"/>
                </a:pP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Some familiar </a:t>
                </a:r>
                <a:r>
                  <a:rPr lang="en-US" sz="22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power series </a:t>
                </a:r>
                <a:r>
                  <a:rPr lang="en-US" sz="22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the </a:t>
                </a:r>
                <a:r>
                  <a:rPr lang="en-US" sz="22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Maclaurin series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sz="22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22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E5886C7-1471-4CD2-A719-67ACB56D9A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443" y="1288531"/>
                <a:ext cx="10842578" cy="4094198"/>
              </a:xfrm>
              <a:prstGeom prst="rect">
                <a:avLst/>
              </a:prstGeom>
              <a:blipFill>
                <a:blip r:embed="rId2"/>
                <a:stretch>
                  <a:fillRect l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4344FED-E597-44A0-8BCF-B424EA637D1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99CC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89382" y="4396350"/>
            <a:ext cx="5390700" cy="2461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F54E9D-E728-4442-930E-C8150AD795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064746" y="0"/>
            <a:ext cx="1710569" cy="147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25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81B9D-0025-4333-9A42-72C4F288F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395" y="177801"/>
            <a:ext cx="9785349" cy="1097208"/>
          </a:xfrm>
        </p:spPr>
        <p:txBody>
          <a:bodyPr/>
          <a:lstStyle/>
          <a:p>
            <a:r>
              <a:rPr lang="en-US" b="1" i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Steps of the power series method: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12AEDA2-F3D9-4CD1-9156-57C4D7D81ACA}"/>
                  </a:ext>
                </a:extLst>
              </p:cNvPr>
              <p:cNvSpPr/>
              <p:nvPr/>
            </p:nvSpPr>
            <p:spPr>
              <a:xfrm>
                <a:off x="1323396" y="1275009"/>
                <a:ext cx="10474634" cy="61199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solving second order liner ODE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en-US" sz="2400" b="1" dirty="0">
                    <a:solidFill>
                      <a:schemeClr val="tx2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(for simplicity)  in this form:</a:t>
                </a:r>
              </a:p>
              <a:p>
                <a:pPr algn="just"/>
                <a:endParaRPr lang="en-US" sz="2400" b="1" dirty="0">
                  <a:solidFill>
                    <a:schemeClr val="tx2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should first check for the type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case it is </a:t>
                </a:r>
                <a:r>
                  <a:rPr lang="en-US" sz="24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ordinary point 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will use the </a:t>
                </a:r>
                <a:r>
                  <a:rPr lang="en-US" sz="2400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power series 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method by applying the following steps:</a:t>
                </a:r>
              </a:p>
              <a:p>
                <a:pPr marL="457200" indent="-457200" algn="just">
                  <a:lnSpc>
                    <a:spcPct val="150000"/>
                  </a:lnSpc>
                  <a:buFont typeface="+mj-lt"/>
                  <a:buAutoNum type="arabicParenR"/>
                </a:pP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Assume the solution on the form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𝒎</m:t>
                            </m:r>
                          </m:sub>
                        </m:sSub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𝒎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 we need to calculate the </a:t>
                </a:r>
                <a:r>
                  <a:rPr lang="en-US" sz="2400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series coefficients</a:t>
                </a:r>
                <a:r>
                  <a:rPr lang="en-US" sz="24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457200" indent="-457200" algn="just">
                  <a:lnSpc>
                    <a:spcPct val="150000"/>
                  </a:lnSpc>
                  <a:buFont typeface="+mj-lt"/>
                  <a:buAutoNum type="arabicParenR"/>
                </a:pP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get the coefficients values we use the </a:t>
                </a:r>
                <a:r>
                  <a:rPr lang="en-US" sz="24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undetermined method 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 substituting the DE by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chemeClr val="tx2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457200" indent="-457200" algn="just">
                  <a:lnSpc>
                    <a:spcPct val="150000"/>
                  </a:lnSpc>
                  <a:buFont typeface="+mj-lt"/>
                  <a:buAutoNum type="arabicParenR"/>
                </a:pP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After that equate the coefficients of various power of x and get the </a:t>
                </a:r>
                <a:r>
                  <a:rPr lang="en-US" sz="2400" b="1" i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Recurrence Relation 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which relate the coefficient of different order.</a:t>
                </a:r>
              </a:p>
              <a:p>
                <a:pPr marL="800100" lvl="1" indent="-342900" algn="just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endParaRPr lang="en-US" sz="2400" b="1" dirty="0">
                  <a:solidFill>
                    <a:schemeClr val="tx2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12AEDA2-F3D9-4CD1-9156-57C4D7D81A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396" y="1275009"/>
                <a:ext cx="10474634" cy="6119945"/>
              </a:xfrm>
              <a:prstGeom prst="rect">
                <a:avLst/>
              </a:prstGeom>
              <a:blipFill>
                <a:blip r:embed="rId2"/>
                <a:stretch>
                  <a:fillRect l="-873" r="-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4620CF9-785F-435E-8796-8653CD27498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47752" y="1951031"/>
            <a:ext cx="6270847" cy="644475"/>
          </a:xfrm>
          <a:prstGeom prst="rect">
            <a:avLst/>
          </a:prstGeom>
          <a:ln w="38100" cap="sq">
            <a:solidFill>
              <a:srgbClr val="FFC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077F9F-BB8E-44EF-AA69-07A17E2A70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165716" y="-14130"/>
            <a:ext cx="1710569" cy="148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0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81B9D-0025-4333-9A42-72C4F288F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184" y="126286"/>
            <a:ext cx="9785349" cy="1122966"/>
          </a:xfrm>
        </p:spPr>
        <p:txBody>
          <a:bodyPr/>
          <a:lstStyle/>
          <a:p>
            <a:r>
              <a:rPr lang="en-US" b="1" i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(1):</a:t>
            </a:r>
            <a:r>
              <a:rPr lang="en-US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Solve the following DE at x =0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6A808DB-6D0B-487A-A9A9-707B7EA199D5}"/>
                  </a:ext>
                </a:extLst>
              </p:cNvPr>
              <p:cNvSpPr/>
              <p:nvPr/>
            </p:nvSpPr>
            <p:spPr>
              <a:xfrm>
                <a:off x="1452184" y="1570140"/>
                <a:ext cx="9961589" cy="53374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b="1" i="1" u="sng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Solution:</a:t>
                </a:r>
              </a:p>
              <a:p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1) Check for the point type.</a:t>
                </a:r>
              </a:p>
              <a:p>
                <a:endParaRPr lang="en-US" sz="2200" b="1" i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200" b="1" i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200" b="1" i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200" b="1" i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2) Assume the solution in the form of power series</a:t>
                </a:r>
              </a:p>
              <a:p>
                <a:pPr algn="ctr"/>
                <a:r>
                  <a:rPr lang="en-US" sz="2200" b="1" i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sz="22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sz="22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n-US" sz="2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sz="22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sz="22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n-US" sz="2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sSup>
                      <m:sSupPr>
                        <m:ctrlPr>
                          <a:rPr lang="en-US" sz="2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  <m:r>
                      <a:rPr lang="en-US" sz="22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 ……= </m:t>
                    </m:r>
                    <m:nary>
                      <m:naryPr>
                        <m:chr m:val="∑"/>
                        <m:ctrlPr>
                          <a:rPr lang="en-US" sz="2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  <m:r>
                          <a:rPr lang="en-US" sz="2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sz="2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sz="2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sz="22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22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𝒎</m:t>
                            </m:r>
                          </m:sub>
                        </m:sSub>
                        <m:r>
                          <a:rPr lang="en-US" sz="2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2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2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𝒎</m:t>
                            </m:r>
                          </m:sup>
                        </m:sSup>
                      </m:e>
                    </m:nary>
                  </m:oMath>
                </a14:m>
                <a:endParaRPr lang="en-US" sz="2200" dirty="0">
                  <a:solidFill>
                    <a:schemeClr val="tx2"/>
                  </a:solidFill>
                </a:endParaRPr>
              </a:p>
              <a:p>
                <a:pPr algn="ctr"/>
                <a:endParaRPr lang="en-US" sz="2200" dirty="0">
                  <a:solidFill>
                    <a:schemeClr val="tx2"/>
                  </a:solidFill>
                </a:endParaRPr>
              </a:p>
              <a:p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3) </a:t>
                </a:r>
                <a:r>
                  <a:rPr lang="en-US" sz="2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Get the derivative of the solution to substitute in the DE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  <m: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</m:t>
                          </m:r>
                          <m: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</m:t>
                          </m:r>
                        </m:sub>
                      </m:sSub>
                      <m:sSup>
                        <m:sSupPr>
                          <m:ctrlP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 ……= </m:t>
                      </m:r>
                      <m:nary>
                        <m:naryPr>
                          <m:chr m:val="∑"/>
                          <m:ctrlP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  <m: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  <m:sSub>
                            <m:sSubPr>
                              <m:ctrlPr>
                                <a:rPr lang="en-US" sz="2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2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</m:sub>
                          </m:sSub>
                          <m: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  <m:r>
                                <a:rPr lang="en-US" sz="2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p>
                          </m:sSup>
                        </m:e>
                      </m:nary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</m:t>
                      </m:r>
                    </m:oMath>
                  </m:oMathPara>
                </a14:m>
                <a:endParaRPr lang="en-US" sz="2200" b="1" i="1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2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sz="2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𝟑</m:t>
                      </m:r>
                      <m:r>
                        <a:rPr lang="en-US" sz="2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sz="2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sz="2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sz="2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 ……=</m:t>
                      </m:r>
                      <m:nary>
                        <m:naryPr>
                          <m:chr m:val="∑"/>
                          <m:ctrlPr>
                            <a:rPr lang="en-US" sz="2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2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  <m:r>
                            <a:rPr lang="en-US" sz="2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2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  <m:r>
                            <a:rPr lang="en-US" sz="2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  <m:r>
                            <a:rPr lang="en-US" sz="2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sz="2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sz="2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2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</m:sub>
                          </m:sSub>
                          <m:r>
                            <a:rPr lang="en-US" sz="2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  <m:r>
                                <a:rPr lang="en-US" sz="2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200" b="1" i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6A808DB-6D0B-487A-A9A9-707B7EA199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184" y="1570140"/>
                <a:ext cx="9961589" cy="5337487"/>
              </a:xfrm>
              <a:prstGeom prst="rect">
                <a:avLst/>
              </a:prstGeom>
              <a:blipFill>
                <a:blip r:embed="rId2"/>
                <a:stretch>
                  <a:fillRect l="-796" t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83ED76-501E-4366-8E34-3CD9159F0D28}"/>
                  </a:ext>
                </a:extLst>
              </p:cNvPr>
              <p:cNvSpPr txBox="1"/>
              <p:nvPr/>
            </p:nvSpPr>
            <p:spPr>
              <a:xfrm>
                <a:off x="2369712" y="2527007"/>
                <a:ext cx="4911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  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83ED76-501E-4366-8E34-3CD9159F0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712" y="2527007"/>
                <a:ext cx="4911601" cy="369332"/>
              </a:xfrm>
              <a:prstGeom prst="rect">
                <a:avLst/>
              </a:prstGeom>
              <a:blipFill>
                <a:blip r:embed="rId3"/>
                <a:stretch>
                  <a:fillRect l="-248" r="-12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D653E4-897D-4172-9ACF-890CAAEAF2B4}"/>
                  </a:ext>
                </a:extLst>
              </p:cNvPr>
              <p:cNvSpPr txBox="1"/>
              <p:nvPr/>
            </p:nvSpPr>
            <p:spPr>
              <a:xfrm>
                <a:off x="2251898" y="2999576"/>
                <a:ext cx="5097998" cy="4805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400" b="1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→ 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func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</m:t>
                      </m:r>
                      <m:func>
                        <m:func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4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→ </m:t>
                              </m:r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func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D653E4-897D-4172-9ACF-890CAAEAF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898" y="2999576"/>
                <a:ext cx="5097998" cy="480516"/>
              </a:xfrm>
              <a:prstGeom prst="rect">
                <a:avLst/>
              </a:prstGeom>
              <a:blipFill>
                <a:blip r:embed="rId4"/>
                <a:stretch>
                  <a:fillRect b="-15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C41DE6-FCCF-400D-A92A-00BA8318390B}"/>
                  </a:ext>
                </a:extLst>
              </p:cNvPr>
              <p:cNvSpPr txBox="1"/>
              <p:nvPr/>
            </p:nvSpPr>
            <p:spPr>
              <a:xfrm>
                <a:off x="8146359" y="2673617"/>
                <a:ext cx="325263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0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ordinary point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C41DE6-FCCF-400D-A92A-00BA83183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6359" y="2673617"/>
                <a:ext cx="3252632" cy="707886"/>
              </a:xfrm>
              <a:prstGeom prst="rect">
                <a:avLst/>
              </a:prstGeom>
              <a:blipFill>
                <a:blip r:embed="rId5"/>
                <a:stretch>
                  <a:fillRect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DDA574-3D2C-4B2E-A144-0FE998351F80}"/>
              </a:ext>
            </a:extLst>
          </p:cNvPr>
          <p:cNvSpPr/>
          <p:nvPr/>
        </p:nvSpPr>
        <p:spPr>
          <a:xfrm>
            <a:off x="8293994" y="2604281"/>
            <a:ext cx="2943539" cy="82471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F3B0917-54B0-4BCA-A675-57091AA4A935}"/>
              </a:ext>
            </a:extLst>
          </p:cNvPr>
          <p:cNvGrpSpPr/>
          <p:nvPr/>
        </p:nvGrpSpPr>
        <p:grpSpPr>
          <a:xfrm>
            <a:off x="4808207" y="1314972"/>
            <a:ext cx="2956066" cy="755904"/>
            <a:chOff x="4468968" y="1596980"/>
            <a:chExt cx="2956066" cy="7559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B31BFEB4-0325-44D3-A1C2-6E60E6B14940}"/>
                    </a:ext>
                  </a:extLst>
                </p:cNvPr>
                <p:cNvSpPr txBox="1"/>
                <p:nvPr/>
              </p:nvSpPr>
              <p:spPr>
                <a:xfrm>
                  <a:off x="4468968" y="1754231"/>
                  <a:ext cx="2956066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2800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800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2800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sz="28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B31BFEB4-0325-44D3-A1C2-6E60E6B149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8968" y="1754231"/>
                  <a:ext cx="2956066" cy="4308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5B1D66E-81E7-47A0-9EFD-95EDC91684F3}"/>
                </a:ext>
              </a:extLst>
            </p:cNvPr>
            <p:cNvSpPr/>
            <p:nvPr/>
          </p:nvSpPr>
          <p:spPr>
            <a:xfrm>
              <a:off x="4468968" y="1596980"/>
              <a:ext cx="2956066" cy="755904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40324CE-C906-4D4C-9B4C-3BC2837D69A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172338" y="14206"/>
            <a:ext cx="1710569" cy="155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7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C8355E-AD29-493F-B905-A43612170CDE}"/>
                  </a:ext>
                </a:extLst>
              </p:cNvPr>
              <p:cNvSpPr/>
              <p:nvPr/>
            </p:nvSpPr>
            <p:spPr>
              <a:xfrm>
                <a:off x="1503700" y="243616"/>
                <a:ext cx="9961589" cy="48785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4)</a:t>
                </a:r>
                <a:r>
                  <a:rPr lang="en-US" sz="22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Substitute in the DE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  <a:p>
                <a:endParaRPr lang="en-US" sz="2200" b="1" i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2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  <m:r>
                            <a:rPr lang="en-US" sz="2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2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  <m:r>
                            <a:rPr lang="en-US" sz="2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  <m:r>
                            <a:rPr lang="en-US" sz="2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sz="2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sz="2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2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</m:sub>
                          </m:sSub>
                          <m:r>
                            <a:rPr lang="en-US" sz="2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  <m:r>
                                <a:rPr lang="en-US" sz="2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  <m:r>
                        <a:rPr lang="en-US" sz="22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nary>
                        <m:naryPr>
                          <m:chr m:val="∑"/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</m:sub>
                          </m:sSub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p>
                          </m:sSup>
                        </m:e>
                      </m:nary>
                      <m:r>
                        <a:rPr lang="en-US" sz="20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</m:sub>
                          </m:sSub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</m:sup>
                          </m:sSup>
                        </m:e>
                      </m:nary>
                      <m:r>
                        <a:rPr lang="en-US" sz="20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</m:oMath>
                  </m:oMathPara>
                </a14:m>
                <a:endParaRPr lang="en-US" sz="2200" b="1" i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200" b="1" i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5) To get the </a:t>
                </a:r>
                <a:r>
                  <a:rPr lang="en-US" sz="22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recurrence relation </a:t>
                </a: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need to equate the coefficient of various power of</a:t>
                </a:r>
                <a:r>
                  <a:rPr lang="en-US" sz="22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22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to do so first we should collect the summation together.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6) To </a:t>
                </a:r>
                <a:r>
                  <a:rPr lang="en-US" sz="2200" b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add two power series</a:t>
                </a:r>
                <a:r>
                  <a:rPr lang="en-US" sz="22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they should,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Both summation</a:t>
                </a:r>
                <a:r>
                  <a:rPr lang="en-US" sz="22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b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indices</a:t>
                </a:r>
                <a:r>
                  <a:rPr lang="en-US" sz="22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start at the same number.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en-US" sz="22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b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power of x </a:t>
                </a: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each series must be in phase.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C8355E-AD29-493F-B905-A43612170C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700" y="243616"/>
                <a:ext cx="9961589" cy="4878580"/>
              </a:xfrm>
              <a:prstGeom prst="rect">
                <a:avLst/>
              </a:prstGeom>
              <a:blipFill>
                <a:blip r:embed="rId2"/>
                <a:stretch>
                  <a:fillRect l="-796" t="-875" b="-1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7291639-B412-42A0-AC4C-3892C1C086E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64611" y="5122196"/>
            <a:ext cx="5039765" cy="15602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085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C462C-1BBE-4DE4-932E-FA74AE412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276" y="1600201"/>
            <a:ext cx="11140225" cy="2654064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LEC-6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Series Solution of DE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Power Series Method</a:t>
            </a:r>
          </a:p>
        </p:txBody>
      </p:sp>
    </p:spTree>
    <p:extLst>
      <p:ext uri="{BB962C8B-B14F-4D97-AF65-F5344CB8AC3E}">
        <p14:creationId xmlns:p14="http://schemas.microsoft.com/office/powerpoint/2010/main" val="228963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83071A2-8FDC-4257-BC4B-0D4782337204}"/>
                  </a:ext>
                </a:extLst>
              </p:cNvPr>
              <p:cNvSpPr/>
              <p:nvPr/>
            </p:nvSpPr>
            <p:spPr>
              <a:xfrm>
                <a:off x="2518875" y="83130"/>
                <a:ext cx="7691849" cy="10990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</m:sub>
                          </m:sSub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  <m:r>
                                <a:rPr lang="en-US" sz="24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  <m:r>
                        <a:rPr lang="en-US" sz="2400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nary>
                        <m:naryPr>
                          <m:chr m:val="∑"/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</m:sub>
                          </m:sSub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p>
                          </m:sSup>
                        </m:e>
                      </m:nary>
                      <m:r>
                        <a:rPr lang="en-US" sz="20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</m:sub>
                          </m:sSub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</m:sup>
                          </m:sSup>
                        </m:e>
                      </m:nary>
                      <m:r>
                        <a:rPr lang="en-US" sz="20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i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83071A2-8FDC-4257-BC4B-0D47823372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8875" y="83130"/>
                <a:ext cx="7691849" cy="10990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DDF32AF-D106-482F-B93C-5752AB5105CF}"/>
                  </a:ext>
                </a:extLst>
              </p:cNvPr>
              <p:cNvSpPr/>
              <p:nvPr/>
            </p:nvSpPr>
            <p:spPr>
              <a:xfrm>
                <a:off x="1811631" y="4331016"/>
                <a:ext cx="8426089" cy="10990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</m:sub>
                          </m:sSub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  <m:r>
                                <a:rPr lang="en-US" sz="24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</m:sub>
                          </m:sSub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</m:sup>
                          </m:sSup>
                        </m:e>
                      </m:nary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</m:sub>
                          </m:sSub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</m:sup>
                          </m:sSup>
                        </m:e>
                      </m:nary>
                      <m:r>
                        <a:rPr lang="en-US" sz="20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i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DDF32AF-D106-482F-B93C-5752AB510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631" y="4331016"/>
                <a:ext cx="8426089" cy="10990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9286CF7-FF3B-464A-B04A-799EDE57A805}"/>
                  </a:ext>
                </a:extLst>
              </p:cNvPr>
              <p:cNvSpPr/>
              <p:nvPr/>
            </p:nvSpPr>
            <p:spPr>
              <a:xfrm>
                <a:off x="1546829" y="1251023"/>
                <a:ext cx="9664249" cy="4070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0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0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0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𝟑</m:t>
                      </m:r>
                      <m:r>
                        <a:rPr lang="en-US" sz="20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sz="20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0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sz="20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+…)+</m:t>
                      </m:r>
                      <m:r>
                        <a:rPr lang="en-US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</m:t>
                          </m:r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</m:t>
                          </m:r>
                        </m:sub>
                      </m:sSub>
                      <m:sSup>
                        <m:sSup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 …)+</m:t>
                      </m:r>
                      <m:r>
                        <a:rPr lang="en-US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 …)</m:t>
                      </m:r>
                      <m:r>
                        <a:rPr lang="en-US" sz="20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</m:oMath>
                  </m:oMathPara>
                </a14:m>
                <a:endParaRPr lang="en-US" sz="2000" b="1" i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9286CF7-FF3B-464A-B04A-799EDE57A8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829" y="1251023"/>
                <a:ext cx="9664249" cy="407099"/>
              </a:xfrm>
              <a:prstGeom prst="rect">
                <a:avLst/>
              </a:prstGeom>
              <a:blipFill>
                <a:blip r:embed="rId4"/>
                <a:stretch>
                  <a:fillRect b="-16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3C704AA-4C17-471A-8B6B-227A87016E8D}"/>
                  </a:ext>
                </a:extLst>
              </p:cNvPr>
              <p:cNvSpPr/>
              <p:nvPr/>
            </p:nvSpPr>
            <p:spPr>
              <a:xfrm>
                <a:off x="1546828" y="1814375"/>
                <a:ext cx="9787103" cy="4070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0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0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0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𝟑</m:t>
                      </m:r>
                      <m:r>
                        <a:rPr lang="en-US" sz="20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sz="20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0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sz="20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+…)+ (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000" b="1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  <m:r>
                            <a:rPr lang="en-US" sz="20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sSup>
                        <m:sSupPr>
                          <m:ctrlPr>
                            <a:rPr 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000" b="1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</m:t>
                          </m:r>
                          <m:r>
                            <a:rPr lang="en-US" sz="20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</m:t>
                          </m:r>
                        </m:sub>
                      </m:sSub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2000" b="1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 …)</m:t>
                      </m:r>
                      <m:r>
                        <a:rPr lang="en-US" sz="20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 …)</m:t>
                      </m:r>
                      <m:r>
                        <a:rPr lang="en-US" sz="20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</m:oMath>
                  </m:oMathPara>
                </a14:m>
                <a:endParaRPr lang="en-US" sz="2000" b="1" i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3C704AA-4C17-471A-8B6B-227A87016E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828" y="1814375"/>
                <a:ext cx="9787103" cy="407099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2F6B685D-510D-4502-AF26-703D58BC5F6F}"/>
              </a:ext>
            </a:extLst>
          </p:cNvPr>
          <p:cNvGrpSpPr/>
          <p:nvPr/>
        </p:nvGrpSpPr>
        <p:grpSpPr>
          <a:xfrm>
            <a:off x="1811632" y="2251526"/>
            <a:ext cx="2386884" cy="1184037"/>
            <a:chOff x="1811632" y="2251526"/>
            <a:chExt cx="2386884" cy="1184037"/>
          </a:xfrm>
        </p:grpSpPr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61163F51-0F3E-4209-9EF6-D040074087C4}"/>
                </a:ext>
              </a:extLst>
            </p:cNvPr>
            <p:cNvSpPr/>
            <p:nvPr/>
          </p:nvSpPr>
          <p:spPr>
            <a:xfrm rot="16200000">
              <a:off x="2676663" y="1386495"/>
              <a:ext cx="656822" cy="2386884"/>
            </a:xfrm>
            <a:prstGeom prst="leftBrac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C7FAEAB-1A9A-49CA-9E6C-3A6F49A810C9}"/>
                </a:ext>
              </a:extLst>
            </p:cNvPr>
            <p:cNvSpPr/>
            <p:nvPr/>
          </p:nvSpPr>
          <p:spPr>
            <a:xfrm>
              <a:off x="1996225" y="2903482"/>
              <a:ext cx="1996226" cy="532081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Lowest power 0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65F1265-24D1-49B8-82D0-9EF4AFA892A7}"/>
              </a:ext>
            </a:extLst>
          </p:cNvPr>
          <p:cNvGrpSpPr/>
          <p:nvPr/>
        </p:nvGrpSpPr>
        <p:grpSpPr>
          <a:xfrm>
            <a:off x="4623517" y="2308859"/>
            <a:ext cx="3000776" cy="1103913"/>
            <a:chOff x="4623517" y="2308859"/>
            <a:chExt cx="3000776" cy="1103913"/>
          </a:xfrm>
        </p:grpSpPr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6CF30D7E-DDB6-4C54-9848-9E74F0E5AC75}"/>
                </a:ext>
              </a:extLst>
            </p:cNvPr>
            <p:cNvSpPr/>
            <p:nvPr/>
          </p:nvSpPr>
          <p:spPr>
            <a:xfrm rot="16200000">
              <a:off x="5795494" y="1136882"/>
              <a:ext cx="656822" cy="3000776"/>
            </a:xfrm>
            <a:prstGeom prst="leftBrac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D9290C58-435A-4ED1-BE17-942D928D693A}"/>
                </a:ext>
              </a:extLst>
            </p:cNvPr>
            <p:cNvSpPr/>
            <p:nvPr/>
          </p:nvSpPr>
          <p:spPr>
            <a:xfrm>
              <a:off x="5097887" y="2880691"/>
              <a:ext cx="1996226" cy="53208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Lowest power 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77F74EA-BCDF-41A1-AC76-DDC3ECC17FB5}"/>
              </a:ext>
            </a:extLst>
          </p:cNvPr>
          <p:cNvGrpSpPr/>
          <p:nvPr/>
        </p:nvGrpSpPr>
        <p:grpSpPr>
          <a:xfrm>
            <a:off x="7993485" y="2246660"/>
            <a:ext cx="2670221" cy="1157632"/>
            <a:chOff x="7993485" y="2246660"/>
            <a:chExt cx="2670221" cy="1157632"/>
          </a:xfrm>
        </p:grpSpPr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94632B78-E1DC-4780-B439-C07FCEEBB0E5}"/>
                </a:ext>
              </a:extLst>
            </p:cNvPr>
            <p:cNvSpPr/>
            <p:nvPr/>
          </p:nvSpPr>
          <p:spPr>
            <a:xfrm rot="16200000">
              <a:off x="9000185" y="1239960"/>
              <a:ext cx="656822" cy="2670221"/>
            </a:xfrm>
            <a:prstGeom prst="leftBrac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A429C71-2BBB-4030-BC3D-BEE79FEBC27F}"/>
                </a:ext>
              </a:extLst>
            </p:cNvPr>
            <p:cNvSpPr/>
            <p:nvPr/>
          </p:nvSpPr>
          <p:spPr>
            <a:xfrm>
              <a:off x="8312236" y="2872211"/>
              <a:ext cx="1996226" cy="532081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Lowest power 0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4618103D-ADBC-4B8D-BDCD-FF5647C6D181}"/>
              </a:ext>
            </a:extLst>
          </p:cNvPr>
          <p:cNvSpPr/>
          <p:nvPr/>
        </p:nvSpPr>
        <p:spPr>
          <a:xfrm>
            <a:off x="1373646" y="3538399"/>
            <a:ext cx="103718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order to make the summation have the same power we should make them all in phase with the largest lowest power which here is one.</a:t>
            </a:r>
            <a:endParaRPr lang="en-US" sz="22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9D029AF-5217-4138-B178-EB9674EBFE6C}"/>
              </a:ext>
            </a:extLst>
          </p:cNvPr>
          <p:cNvSpPr/>
          <p:nvPr/>
        </p:nvSpPr>
        <p:spPr>
          <a:xfrm>
            <a:off x="6107675" y="5107711"/>
            <a:ext cx="665408" cy="3223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649626B-2F3D-4707-AD7C-2B258E17E62B}"/>
              </a:ext>
            </a:extLst>
          </p:cNvPr>
          <p:cNvSpPr/>
          <p:nvPr/>
        </p:nvSpPr>
        <p:spPr>
          <a:xfrm>
            <a:off x="8315452" y="5130887"/>
            <a:ext cx="665408" cy="3223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7289E4D-138B-42E7-9C56-E411AA5130E2}"/>
              </a:ext>
            </a:extLst>
          </p:cNvPr>
          <p:cNvSpPr/>
          <p:nvPr/>
        </p:nvSpPr>
        <p:spPr>
          <a:xfrm>
            <a:off x="9328596" y="4615503"/>
            <a:ext cx="358462" cy="3223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ACC8872-FC99-4A35-8304-8A499B77F308}"/>
              </a:ext>
            </a:extLst>
          </p:cNvPr>
          <p:cNvSpPr/>
          <p:nvPr/>
        </p:nvSpPr>
        <p:spPr>
          <a:xfrm>
            <a:off x="7305050" y="4619237"/>
            <a:ext cx="358462" cy="3223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E10705-8F78-4C1C-8535-C1F028CF2AEF}"/>
              </a:ext>
            </a:extLst>
          </p:cNvPr>
          <p:cNvSpPr/>
          <p:nvPr/>
        </p:nvSpPr>
        <p:spPr>
          <a:xfrm>
            <a:off x="1493770" y="5606977"/>
            <a:ext cx="95005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 we need to set the summation indices to the same start point so we will adjust the first summation only by replacing each</a:t>
            </a:r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m+2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4D68FE-289E-4BF3-9A8E-9C71CD475DC2}"/>
              </a:ext>
            </a:extLst>
          </p:cNvPr>
          <p:cNvSpPr txBox="1"/>
          <p:nvPr/>
        </p:nvSpPr>
        <p:spPr>
          <a:xfrm>
            <a:off x="5640946" y="260797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49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C734FDE-D544-4D75-BBBB-660C47A14FE5}"/>
                  </a:ext>
                </a:extLst>
              </p:cNvPr>
              <p:cNvSpPr/>
              <p:nvPr/>
            </p:nvSpPr>
            <p:spPr>
              <a:xfrm>
                <a:off x="1463901" y="338565"/>
                <a:ext cx="9531134" cy="10990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)(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</m:sup>
                          </m:sSup>
                        </m:e>
                      </m:nary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</m:sub>
                          </m:sSub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</m:sup>
                          </m:sSup>
                        </m:e>
                      </m:nary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</m:sub>
                          </m:sSub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</m:sup>
                          </m:sSup>
                        </m:e>
                      </m:nary>
                      <m:r>
                        <a:rPr lang="en-US" sz="20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i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C734FDE-D544-4D75-BBBB-660C47A14F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901" y="338565"/>
                <a:ext cx="9531134" cy="10990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B7C5F69-7BAA-4681-B34D-EB0B61AD2F26}"/>
                  </a:ext>
                </a:extLst>
              </p:cNvPr>
              <p:cNvSpPr/>
              <p:nvPr/>
            </p:nvSpPr>
            <p:spPr>
              <a:xfrm>
                <a:off x="1345741" y="1563011"/>
                <a:ext cx="9500518" cy="50576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7) Now we will equate the different power of x: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200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Power of 0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000" b="1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</m:t>
                      </m:r>
                      <m:r>
                        <a:rPr lang="en-US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𝐭𝐡𝐮𝐬</m:t>
                      </m:r>
                      <m:r>
                        <a:rPr lang="en-US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           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22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200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Power of 1 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e>
                      </m:d>
                      <m:d>
                        <m:dPr>
                          <m:ctrlP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e>
                      </m:d>
                      <m:sSub>
                        <m:sSubPr>
                          <m:ctrlPr>
                            <a:rPr lang="en-US" sz="2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000" b="1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𝒎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22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</m:d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e>
                          </m:d>
                        </m:den>
                      </m:f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−(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</m:d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2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</m:d>
                        </m:den>
                      </m:f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;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𝒎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,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, ….</m:t>
                      </m:r>
                    </m:oMath>
                  </m:oMathPara>
                </a14:m>
                <a:endParaRPr lang="en-US" sz="22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B7C5F69-7BAA-4681-B34D-EB0B61AD2F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741" y="1563011"/>
                <a:ext cx="9500518" cy="5057667"/>
              </a:xfrm>
              <a:prstGeom prst="rect">
                <a:avLst/>
              </a:prstGeom>
              <a:blipFill>
                <a:blip r:embed="rId3"/>
                <a:stretch>
                  <a:fillRect l="-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D604F52-2AA2-4BBC-8905-6F3B4FA99CE9}"/>
              </a:ext>
            </a:extLst>
          </p:cNvPr>
          <p:cNvSpPr/>
          <p:nvPr/>
        </p:nvSpPr>
        <p:spPr>
          <a:xfrm>
            <a:off x="3296992" y="5666704"/>
            <a:ext cx="5138670" cy="1079338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F9974F9-1D92-4884-9D01-F14F2F9D2B4F}"/>
              </a:ext>
            </a:extLst>
          </p:cNvPr>
          <p:cNvSpPr/>
          <p:nvPr/>
        </p:nvSpPr>
        <p:spPr>
          <a:xfrm>
            <a:off x="7053330" y="2627290"/>
            <a:ext cx="1279301" cy="80171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E17AE86-17F8-469C-9294-1C256E4095FE}"/>
                  </a:ext>
                </a:extLst>
              </p:cNvPr>
              <p:cNvSpPr/>
              <p:nvPr/>
            </p:nvSpPr>
            <p:spPr>
              <a:xfrm>
                <a:off x="1383735" y="119568"/>
                <a:ext cx="10310281" cy="70389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8) Finally we will use the recurrence relation to get the power series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solution of the DE as follow: 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m = 1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                  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  <m:r>
                      <a:rPr lang="en-US" sz="2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r>
                          <a:rPr lang="en-US" sz="24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𝟑</m:t>
                        </m:r>
                      </m:den>
                    </m:f>
                  </m:oMath>
                </a14:m>
                <a:endParaRPr lang="en-US" sz="22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m = 2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𝟒</m:t>
                        </m:r>
                      </m:sub>
                    </m:sSub>
                    <m:r>
                      <a:rPr lang="en-US" sz="2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r>
                          <a:rPr lang="en-US" sz="24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𝟒</m:t>
                        </m:r>
                      </m:den>
                    </m:f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=− 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𝟒</m:t>
                        </m:r>
                      </m:den>
                    </m:f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∗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</m:num>
                      <m:den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den>
                    </m:f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</m:num>
                      <m:den>
                        <m:r>
                          <a:rPr lang="en-US" sz="24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𝟖</m:t>
                        </m:r>
                      </m:den>
                    </m:f>
                  </m:oMath>
                </a14:m>
                <a:endParaRPr lang="en-US" sz="22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m = 3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                  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𝟓</m:t>
                        </m:r>
                      </m:sub>
                    </m:sSub>
                    <m:r>
                      <a:rPr lang="en-US" sz="2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sub>
                        </m:sSub>
                      </m:num>
                      <m:den>
                        <m:r>
                          <a:rPr lang="en-US" sz="24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𝟓</m:t>
                        </m:r>
                      </m:den>
                    </m:f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𝟓</m:t>
                        </m:r>
                      </m:den>
                    </m:f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∗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𝟑</m:t>
                        </m:r>
                      </m:den>
                    </m:f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r>
                          <a:rPr lang="en-US" sz="24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𝟏𝟓</m:t>
                        </m:r>
                      </m:den>
                    </m:f>
                  </m:oMath>
                </a14:m>
                <a:endParaRPr lang="en-US" sz="22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m = 4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𝟔</m:t>
                        </m:r>
                      </m:sub>
                    </m:sSub>
                    <m:r>
                      <a:rPr lang="en-US" sz="2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𝟒</m:t>
                            </m:r>
                          </m:sub>
                        </m:sSub>
                      </m:num>
                      <m:den>
                        <m:r>
                          <a:rPr lang="en-US" sz="24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𝟔</m:t>
                        </m:r>
                      </m:den>
                    </m:f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𝟔</m:t>
                        </m:r>
                      </m:den>
                    </m:f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∗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</m:num>
                      <m:den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𝟖</m:t>
                        </m:r>
                      </m:den>
                    </m:f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2400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</m:num>
                      <m:den>
                        <m:r>
                          <a:rPr lang="en-US" sz="24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𝟒𝟖</m:t>
                        </m:r>
                      </m:den>
                    </m:f>
                  </m:oMath>
                </a14:m>
                <a:endParaRPr lang="en-US" sz="22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9) The general solution is :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sz="22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sz="22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n-US" sz="2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sz="22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sz="22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n-US" sz="2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sSup>
                      <m:sSupPr>
                        <m:ctrlPr>
                          <a:rPr lang="en-US" sz="2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  <m:r>
                      <a:rPr lang="en-US" sz="22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 ……</m:t>
                    </m:r>
                  </m:oMath>
                </a14:m>
                <a:endParaRPr lang="en-US" sz="2200" b="1" i="1" dirty="0">
                  <a:solidFill>
                    <a:srgbClr val="00B05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US" sz="2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sz="2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den>
                      </m:f>
                      <m:sSup>
                        <m:sSupPr>
                          <m:ctrlPr>
                            <a:rPr lang="en-US" sz="2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𝟖</m:t>
                          </m:r>
                        </m:den>
                      </m:f>
                      <m:r>
                        <a:rPr lang="en-US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𝟒</m:t>
                          </m:r>
                        </m:sup>
                      </m:sSup>
                      <m:r>
                        <a:rPr lang="en-US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𝟏𝟓</m:t>
                          </m:r>
                        </m:den>
                      </m:f>
                      <m:r>
                        <a:rPr lang="en-US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𝟓</m:t>
                          </m:r>
                        </m:sup>
                      </m:sSup>
                      <m:r>
                        <a:rPr lang="en-US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𝟒𝟖</m:t>
                          </m:r>
                        </m:den>
                      </m:f>
                      <m:r>
                        <a:rPr lang="en-US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𝟔</m:t>
                          </m:r>
                        </m:sup>
                      </m:sSup>
                      <m:r>
                        <a:rPr lang="en-US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 ……..</m:t>
                      </m:r>
                    </m:oMath>
                  </m:oMathPara>
                </a14:m>
                <a:endParaRPr lang="en-US" sz="2200" b="1" i="1" dirty="0">
                  <a:solidFill>
                    <a:srgbClr val="00B05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US" sz="2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sz="2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den>
                      </m:f>
                      <m:sSup>
                        <m:sSupPr>
                          <m:ctrlPr>
                            <a:rPr lang="en-US" sz="2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𝟖</m:t>
                          </m:r>
                        </m:den>
                      </m:f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𝟒</m:t>
                          </m:r>
                        </m:sup>
                      </m:sSup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𝟒𝟖</m:t>
                          </m:r>
                        </m:den>
                      </m:f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𝟔</m:t>
                          </m:r>
                        </m:sup>
                      </m:sSup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 …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2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sz="2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𝟏𝟓</m:t>
                          </m:r>
                        </m:den>
                      </m:f>
                      <m:r>
                        <a:rPr lang="en-US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𝟓</m:t>
                          </m:r>
                        </m:sup>
                      </m:sSup>
                      <m:r>
                        <a:rPr lang="en-US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 …</m:t>
                      </m:r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200" b="1" i="1" dirty="0">
                  <a:solidFill>
                    <a:srgbClr val="00B05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22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E17AE86-17F8-469C-9294-1C256E409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735" y="119568"/>
                <a:ext cx="10310281" cy="7038915"/>
              </a:xfrm>
              <a:prstGeom prst="rect">
                <a:avLst/>
              </a:prstGeom>
              <a:blipFill>
                <a:blip r:embed="rId2"/>
                <a:stretch>
                  <a:fillRect l="-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B0B9224-CBFB-4D60-930C-617F3DA451FE}"/>
                  </a:ext>
                </a:extLst>
              </p:cNvPr>
              <p:cNvSpPr/>
              <p:nvPr/>
            </p:nvSpPr>
            <p:spPr>
              <a:xfrm>
                <a:off x="8990594" y="1097175"/>
                <a:ext cx="2506327" cy="782394"/>
              </a:xfrm>
              <a:prstGeom prst="rect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B0B9224-CBFB-4D60-930C-617F3DA451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0594" y="1097175"/>
                <a:ext cx="2506327" cy="7823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5EE3BE3-FD9B-4939-BE60-BFE930A08FC1}"/>
                  </a:ext>
                </a:extLst>
              </p:cNvPr>
              <p:cNvSpPr/>
              <p:nvPr/>
            </p:nvSpPr>
            <p:spPr>
              <a:xfrm>
                <a:off x="9603262" y="2113151"/>
                <a:ext cx="1280992" cy="568874"/>
              </a:xfrm>
              <a:prstGeom prst="rect">
                <a:avLst/>
              </a:prstGeom>
              <a:ln w="28575">
                <a:solidFill>
                  <a:srgbClr val="FFFF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5EE3BE3-FD9B-4939-BE60-BFE930A08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3262" y="2113151"/>
                <a:ext cx="1280992" cy="5688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8910773-90F1-46D2-8FA3-2B68164AE886}"/>
              </a:ext>
            </a:extLst>
          </p:cNvPr>
          <p:cNvSpPr/>
          <p:nvPr/>
        </p:nvSpPr>
        <p:spPr>
          <a:xfrm>
            <a:off x="1803042" y="5743977"/>
            <a:ext cx="9491730" cy="99445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74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429D60-8C99-4036-8E48-CFFE5887B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386" y="0"/>
            <a:ext cx="8849533" cy="6858000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07F3677-09D0-473C-96B4-DD81F67883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7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3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ED0648-EB9D-48C7-8E99-8D1C4F0EE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854" y="0"/>
            <a:ext cx="8710048" cy="6858000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1616668-2269-4F44-83E1-1B3BF6D8D0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97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05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F9194F-C1E8-44B4-BAB0-9CD964105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398" y="0"/>
            <a:ext cx="8803036" cy="6858000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5128D1F-FB5B-4C61-85B4-D2F7609643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89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3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158461-34BA-4011-B545-4A04A73FD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32" y="875763"/>
            <a:ext cx="9785349" cy="772732"/>
          </a:xfrm>
        </p:spPr>
        <p:txBody>
          <a:bodyPr>
            <a:normAutofit/>
          </a:bodyPr>
          <a:lstStyle/>
          <a:p>
            <a:r>
              <a:rPr lang="en-US" sz="4000" b="1" i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0757C3-9CE1-4ABA-A214-B2715D54E059}"/>
              </a:ext>
            </a:extLst>
          </p:cNvPr>
          <p:cNvSpPr/>
          <p:nvPr/>
        </p:nvSpPr>
        <p:spPr>
          <a:xfrm>
            <a:off x="576421" y="1748140"/>
            <a:ext cx="10164559" cy="3903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Ordinary and Singular points.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Series Solution:</a:t>
            </a:r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 steps.</a:t>
            </a:r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Adding two power series.</a:t>
            </a:r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Recurrence Relation.</a:t>
            </a:r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400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64E05A-82CB-425D-84BB-04BE52741D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481431" y="618184"/>
            <a:ext cx="1710569" cy="1803042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750E3A4-3DC1-44C4-A3E4-43514036D8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9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1EEE5-2BD6-4365-9C88-13E58A432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790" y="656822"/>
            <a:ext cx="9785349" cy="772732"/>
          </a:xfrm>
        </p:spPr>
        <p:txBody>
          <a:bodyPr>
            <a:normAutofit/>
          </a:bodyPr>
          <a:lstStyle/>
          <a:p>
            <a:r>
              <a:rPr lang="en-US" sz="4000" b="1" i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38D259-A734-460D-9B18-BBBD6239BE5B}"/>
              </a:ext>
            </a:extLst>
          </p:cNvPr>
          <p:cNvSpPr/>
          <p:nvPr/>
        </p:nvSpPr>
        <p:spPr>
          <a:xfrm>
            <a:off x="1297637" y="1429554"/>
            <a:ext cx="10164559" cy="5109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Solving linear ordinary differential equation (ODE) with</a:t>
            </a:r>
            <a:r>
              <a:rPr lang="en-US" sz="2200" b="1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 coefficient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considered as an essential problem in many fields.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this problem was solved using algebraic methods by finding  the  roots  of the  </a:t>
            </a:r>
            <a:r>
              <a:rPr lang="en-US" sz="2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auxiliary equation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 general solution can be written as  a linear combination of the</a:t>
            </a:r>
            <a:r>
              <a:rPr lang="en-US" sz="2200" b="1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elementary functions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as,  </a:t>
            </a:r>
            <a:r>
              <a:rPr lang="en-US" sz="2200" b="1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linear differential equations  with  </a:t>
            </a:r>
            <a:r>
              <a:rPr lang="en-US" sz="2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  coefficients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situation is more complicated, and their solutions may be nonelementary functions.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usual course of  action for equations of  this  sort is to assume a solution in the form of </a:t>
            </a:r>
            <a:r>
              <a:rPr lang="en-US" sz="2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infinite  series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proceed in a manner similar  to  the method of undetermined coefficients.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EFBD92-76DE-4915-8E63-0BF166C32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59563" y="3569619"/>
            <a:ext cx="3733788" cy="414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C3CBF1-8B9B-4A2E-8D86-3679B3AEC6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650828" y="0"/>
            <a:ext cx="1232079" cy="112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9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970BA-D75F-4D6E-9C1A-6FD6FD6B6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52" y="177801"/>
            <a:ext cx="9785349" cy="1122965"/>
          </a:xfrm>
        </p:spPr>
        <p:txBody>
          <a:bodyPr/>
          <a:lstStyle/>
          <a:p>
            <a:r>
              <a:rPr lang="en-US" b="1" i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37C1822-ADF3-45CA-AC8E-6E46D99C6DDB}"/>
                  </a:ext>
                </a:extLst>
              </p:cNvPr>
              <p:cNvSpPr/>
              <p:nvPr/>
            </p:nvSpPr>
            <p:spPr>
              <a:xfrm>
                <a:off x="1374911" y="1300766"/>
                <a:ext cx="10344864" cy="50119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this  lecture we consider </a:t>
                </a:r>
                <a:r>
                  <a:rPr lang="en-US" sz="24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linear second-order ODEs 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variable coefficients that  possess solutions in the form of  </a:t>
                </a:r>
                <a:r>
                  <a:rPr lang="en-US" sz="24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power series</a:t>
                </a:r>
                <a:r>
                  <a:rPr lang="en-US" sz="2400" b="1" dirty="0">
                    <a:solidFill>
                      <a:schemeClr val="tx2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Suppose the linear second-order equation: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sz="2400" b="1" dirty="0">
                  <a:solidFill>
                    <a:schemeClr val="tx2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sz="2400" b="1" dirty="0">
                  <a:solidFill>
                    <a:schemeClr val="tx2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 are two standard methods for solving such ODEs around 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which are:</a:t>
                </a:r>
              </a:p>
              <a:p>
                <a:pPr marL="914400" lvl="1" indent="-457200">
                  <a:lnSpc>
                    <a:spcPct val="150000"/>
                  </a:lnSpc>
                  <a:buFont typeface="+mj-lt"/>
                  <a:buAutoNum type="arabicParenR"/>
                </a:pPr>
                <a:r>
                  <a:rPr lang="en-US" sz="2400" b="1" i="1" u="sng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Power Series method</a:t>
                </a:r>
              </a:p>
              <a:p>
                <a:pPr marL="914400" lvl="1" indent="-457200">
                  <a:lnSpc>
                    <a:spcPct val="150000"/>
                  </a:lnSpc>
                  <a:buFont typeface="+mj-lt"/>
                  <a:buAutoNum type="arabicParenR"/>
                </a:pPr>
                <a:r>
                  <a:rPr lang="en-US" sz="2400" b="1" i="1" u="sng" dirty="0" err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Frobenius</a:t>
                </a:r>
                <a:r>
                  <a:rPr lang="en-US" sz="2400" b="1" i="1" u="sng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method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37C1822-ADF3-45CA-AC8E-6E46D99C6D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911" y="1300766"/>
                <a:ext cx="10344864" cy="5011949"/>
              </a:xfrm>
              <a:prstGeom prst="rect">
                <a:avLst/>
              </a:prstGeom>
              <a:blipFill>
                <a:blip r:embed="rId4"/>
                <a:stretch>
                  <a:fillRect l="-825" b="-1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BCB9F13-56D9-4DED-9845-829FAFA0A7D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74265" y="3226040"/>
            <a:ext cx="6914790" cy="710655"/>
          </a:xfrm>
          <a:prstGeom prst="rect">
            <a:avLst/>
          </a:prstGeom>
          <a:ln w="38100" cap="sq">
            <a:solidFill>
              <a:srgbClr val="FFC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FBAE35-C40E-4E18-805A-5832E40AF84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481431" y="1"/>
            <a:ext cx="1710569" cy="1506827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BBA2ADE-3B05-4157-B7D0-9D90F3D619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95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81B9D-0025-4333-9A42-72C4F288F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184" y="126286"/>
            <a:ext cx="9785349" cy="1032814"/>
          </a:xfrm>
        </p:spPr>
        <p:txBody>
          <a:bodyPr/>
          <a:lstStyle/>
          <a:p>
            <a:r>
              <a:rPr lang="en-US" b="1" i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Ordinary and singular points: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EC36670-6293-4AF5-BAF4-B6E447C39BB1}"/>
                  </a:ext>
                </a:extLst>
              </p:cNvPr>
              <p:cNvSpPr/>
              <p:nvPr/>
            </p:nvSpPr>
            <p:spPr>
              <a:xfrm>
                <a:off x="1297636" y="1159100"/>
                <a:ext cx="10628199" cy="56176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selecting the suitable method to solve the ODE we should turn it to the standard form of the second order ODE: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sz="2200" b="1" dirty="0">
                  <a:solidFill>
                    <a:schemeClr val="tx2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sz="2200" b="1" dirty="0">
                  <a:solidFill>
                    <a:schemeClr val="tx2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2200" b="1" dirty="0">
                  <a:solidFill>
                    <a:schemeClr val="tx2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Where, </a:t>
                </a:r>
                <a:r>
                  <a:rPr lang="en-US" sz="2200" b="1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2200" b="1" dirty="0">
                    <a:solidFill>
                      <a:schemeClr val="tx2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sz="2200" b="1" dirty="0">
                    <a:solidFill>
                      <a:schemeClr val="tx2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b="1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sz="2200" b="1" dirty="0">
                    <a:solidFill>
                      <a:schemeClr val="tx2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a rational function, 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sz="2200" b="1" dirty="0">
                  <a:solidFill>
                    <a:schemeClr val="tx2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sz="2200" b="1" dirty="0">
                  <a:solidFill>
                    <a:schemeClr val="tx2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sz="2200" b="1" dirty="0">
                  <a:solidFill>
                    <a:schemeClr val="tx2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Now, we need to check on the type of 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sz="2200" b="1" i="1" u="sng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EC36670-6293-4AF5-BAF4-B6E447C39B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636" y="1159100"/>
                <a:ext cx="10628199" cy="5617692"/>
              </a:xfrm>
              <a:prstGeom prst="rect">
                <a:avLst/>
              </a:prstGeom>
              <a:blipFill>
                <a:blip r:embed="rId4"/>
                <a:stretch>
                  <a:fillRect l="-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8486523-A706-48CD-9800-E9194A23A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9575" y="2692030"/>
            <a:ext cx="4590566" cy="600074"/>
          </a:xfrm>
          <a:prstGeom prst="rect">
            <a:avLst/>
          </a:prstGeom>
          <a:ln w="38100" cap="sq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F0EB4F-330C-4A1A-87E8-8E5DEE934C6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07247" y="4572312"/>
            <a:ext cx="1642632" cy="958202"/>
          </a:xfrm>
          <a:prstGeom prst="rect">
            <a:avLst/>
          </a:prstGeom>
          <a:ln w="38100" cap="sq">
            <a:solidFill>
              <a:srgbClr val="00206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C41D99-8142-45E8-993C-39F2B568AC2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845225" y="4538382"/>
            <a:ext cx="1642632" cy="925865"/>
          </a:xfrm>
          <a:prstGeom prst="rect">
            <a:avLst/>
          </a:prstGeom>
          <a:ln w="38100" cap="sq">
            <a:solidFill>
              <a:srgbClr val="00206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D8DBDE-153B-448E-9A7C-EDB203B0766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039079" y="0"/>
            <a:ext cx="1710569" cy="1352281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929A7A0-83B4-41DC-915E-D37CE93E97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19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74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C131E-CBD4-4D0D-9237-3283A1580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3505" y="177801"/>
            <a:ext cx="8832848" cy="1239837"/>
          </a:xfrm>
        </p:spPr>
        <p:txBody>
          <a:bodyPr/>
          <a:lstStyle/>
          <a:p>
            <a:r>
              <a:rPr lang="en-US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Ordinary and singular points: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C42C58C-AB1D-4C7F-A407-013068B2FB57}"/>
                  </a:ext>
                </a:extLst>
              </p:cNvPr>
              <p:cNvSpPr/>
              <p:nvPr/>
            </p:nvSpPr>
            <p:spPr>
              <a:xfrm>
                <a:off x="1310515" y="1417638"/>
                <a:ext cx="10628199" cy="51098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200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Ordinary Point</a:t>
                </a: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914400" lvl="1" indent="-457200">
                  <a:lnSpc>
                    <a:spcPct val="150000"/>
                  </a:lnSpc>
                  <a:buFont typeface="+mj-lt"/>
                  <a:buAutoNum type="arabicParenR"/>
                </a:pPr>
                <a:r>
                  <a:rPr lang="en-US" sz="2200" b="1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said to be </a:t>
                </a:r>
                <a:r>
                  <a:rPr lang="en-US" sz="22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ordinary point </a:t>
                </a: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both P and Q are</a:t>
                </a:r>
                <a:r>
                  <a:rPr lang="en-US" sz="2200" b="1" dirty="0">
                    <a:solidFill>
                      <a:schemeClr val="tx2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analytic</a:t>
                </a:r>
                <a:r>
                  <a:rPr lang="en-US" sz="2200" b="1" dirty="0">
                    <a:solidFill>
                      <a:schemeClr val="tx2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which mean it is finite and differentiable at this point. </a:t>
                </a:r>
              </a:p>
              <a:p>
                <a:pPr marL="914400" lvl="1" indent="-457200">
                  <a:lnSpc>
                    <a:spcPct val="150000"/>
                  </a:lnSpc>
                  <a:buFont typeface="+mj-lt"/>
                  <a:buAutoNum type="arabicParenR"/>
                </a:pP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this case both the following limits are exist. Otherwise, it is said to be </a:t>
                </a:r>
                <a:r>
                  <a:rPr lang="en-US" sz="22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singular point.</a:t>
                </a:r>
                <a:endParaRPr lang="en-US" sz="2200" b="1" dirty="0">
                  <a:solidFill>
                    <a:schemeClr val="tx2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+mj-lt"/>
                  <a:buAutoNum type="arabicParenR"/>
                </a:pPr>
                <a:endParaRPr lang="en-US" sz="2200" b="1" dirty="0">
                  <a:solidFill>
                    <a:schemeClr val="tx2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endParaRPr lang="en-US" sz="2200" b="1" dirty="0">
                  <a:solidFill>
                    <a:schemeClr val="tx2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endParaRPr lang="en-US" sz="2200" b="1" dirty="0">
                  <a:solidFill>
                    <a:schemeClr val="tx2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en-US" sz="2200" b="1" dirty="0">
                    <a:solidFill>
                      <a:schemeClr val="tx2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power series method</a:t>
                </a:r>
                <a:r>
                  <a:rPr lang="en-US" sz="2200" b="1" dirty="0">
                    <a:solidFill>
                      <a:schemeClr val="tx2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used for solving the DE in case of </a:t>
                </a:r>
                <a:r>
                  <a:rPr lang="en-US" sz="2200" b="1" i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ordinary point</a:t>
                </a:r>
                <a:r>
                  <a:rPr lang="en-US" sz="2200" b="1" dirty="0">
                    <a:solidFill>
                      <a:schemeClr val="tx2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sz="2200" b="1" i="1" u="sng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C42C58C-AB1D-4C7F-A407-013068B2F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515" y="1417638"/>
                <a:ext cx="10628199" cy="5109860"/>
              </a:xfrm>
              <a:prstGeom prst="rect">
                <a:avLst/>
              </a:prstGeom>
              <a:blipFill>
                <a:blip r:embed="rId2"/>
                <a:stretch>
                  <a:fillRect l="-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E945611-8452-4F52-B5A8-35A4BD599FE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005300" y="4226484"/>
            <a:ext cx="3599236" cy="853427"/>
          </a:xfrm>
          <a:prstGeom prst="rect">
            <a:avLst/>
          </a:prstGeom>
          <a:ln w="38100" cap="sq">
            <a:solidFill>
              <a:srgbClr val="00206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65B1B0-702B-46FD-A2B5-6D716F85C2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116353" y="0"/>
            <a:ext cx="1710569" cy="164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656BA-D715-4C29-8B92-155E03755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155" y="152043"/>
            <a:ext cx="8832848" cy="1239837"/>
          </a:xfrm>
        </p:spPr>
        <p:txBody>
          <a:bodyPr/>
          <a:lstStyle/>
          <a:p>
            <a:r>
              <a:rPr lang="en-US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Ordinary point power series solution form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7121CE-9BE5-4433-B0C1-10ACABB922B5}"/>
                  </a:ext>
                </a:extLst>
              </p:cNvPr>
              <p:cNvSpPr txBox="1"/>
              <p:nvPr/>
            </p:nvSpPr>
            <p:spPr>
              <a:xfrm>
                <a:off x="1519707" y="1622738"/>
                <a:ext cx="10071279" cy="43186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For ordinary point the power series solution is on the form:</a:t>
                </a:r>
              </a:p>
              <a:p>
                <a:pPr>
                  <a:lnSpc>
                    <a:spcPct val="150000"/>
                  </a:lnSpc>
                </a:pPr>
                <a:endParaRPr lang="en-US" sz="2400" b="1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 ……</m:t>
                      </m:r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</m:sub>
                          </m:sSub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− </m:t>
                                  </m:r>
                                  <m:sSub>
                                    <m:sSubPr>
                                      <m:ctrlPr>
                                        <a:rPr lang="en-US" sz="24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…</m:t>
                    </m:r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constants and the main target is to find the values of these constants to get the solution of the differential equation.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7121CE-9BE5-4433-B0C1-10ACABB92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707" y="1622738"/>
                <a:ext cx="10071279" cy="4318618"/>
              </a:xfrm>
              <a:prstGeom prst="rect">
                <a:avLst/>
              </a:prstGeom>
              <a:blipFill>
                <a:blip r:embed="rId2"/>
                <a:stretch>
                  <a:fillRect l="-908" b="-2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72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C131E-CBD4-4D0D-9237-3283A1580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5684" y="88901"/>
            <a:ext cx="8832848" cy="1239837"/>
          </a:xfrm>
        </p:spPr>
        <p:txBody>
          <a:bodyPr/>
          <a:lstStyle/>
          <a:p>
            <a:r>
              <a:rPr lang="en-US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Ordinary and singular points: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C42C58C-AB1D-4C7F-A407-013068B2FB57}"/>
                  </a:ext>
                </a:extLst>
              </p:cNvPr>
              <p:cNvSpPr/>
              <p:nvPr/>
            </p:nvSpPr>
            <p:spPr>
              <a:xfrm>
                <a:off x="1310515" y="1417638"/>
                <a:ext cx="10628199" cy="51098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200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Singular Point</a:t>
                </a: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914400" lvl="1" indent="-457200">
                  <a:lnSpc>
                    <a:spcPct val="150000"/>
                  </a:lnSpc>
                  <a:buFont typeface="+mj-lt"/>
                  <a:buAutoNum type="arabicParenR"/>
                </a:pPr>
                <a:r>
                  <a:rPr lang="en-US" sz="2200" b="1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said to be </a:t>
                </a:r>
                <a:r>
                  <a:rPr lang="en-US" sz="22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singular point </a:t>
                </a: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at least one of P or Q is not </a:t>
                </a:r>
                <a:r>
                  <a:rPr lang="en-US" sz="22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analytic</a:t>
                </a:r>
                <a:r>
                  <a:rPr lang="en-US" sz="2200" b="1" dirty="0">
                    <a:solidFill>
                      <a:schemeClr val="tx2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which means it is not finite or differentiable at this point. </a:t>
                </a:r>
              </a:p>
              <a:p>
                <a:pPr marL="914400" lvl="1" indent="-457200">
                  <a:lnSpc>
                    <a:spcPct val="150000"/>
                  </a:lnSpc>
                  <a:buFont typeface="+mj-lt"/>
                  <a:buAutoNum type="arabicParenR"/>
                </a:pPr>
                <a:r>
                  <a:rPr lang="en-US" sz="2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But for singular point if both of the following limits are finite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called </a:t>
                </a:r>
                <a:r>
                  <a:rPr lang="en-US" sz="22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regular singular point</a:t>
                </a:r>
                <a:r>
                  <a:rPr lang="en-US" sz="2200" b="1" dirty="0">
                    <a:solidFill>
                      <a:schemeClr val="tx2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Otherwise, it is said to be </a:t>
                </a:r>
                <a:r>
                  <a:rPr lang="en-US" sz="22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irregular singular point.</a:t>
                </a:r>
                <a:endParaRPr lang="en-US" sz="2200" b="1" dirty="0">
                  <a:solidFill>
                    <a:schemeClr val="tx2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+mj-lt"/>
                  <a:buAutoNum type="arabicParenR"/>
                </a:pPr>
                <a:endParaRPr lang="en-US" sz="2200" b="1" dirty="0">
                  <a:solidFill>
                    <a:schemeClr val="tx2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endParaRPr lang="en-US" sz="2200" b="1" dirty="0">
                  <a:solidFill>
                    <a:schemeClr val="tx2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endParaRPr lang="en-US" sz="2200" b="1" dirty="0">
                  <a:solidFill>
                    <a:schemeClr val="tx2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sz="2200" b="1" i="1" dirty="0" err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Frobenius</a:t>
                </a:r>
                <a:r>
                  <a:rPr lang="en-US" sz="2200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method </a:t>
                </a: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used for solving the DE in case of </a:t>
                </a:r>
                <a:r>
                  <a:rPr lang="en-US" sz="2200" b="1" dirty="0">
                    <a:solidFill>
                      <a:schemeClr val="tx2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b="1" i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regular singular point</a:t>
                </a:r>
                <a:r>
                  <a:rPr lang="en-US" sz="2200" b="1" dirty="0">
                    <a:solidFill>
                      <a:schemeClr val="tx2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sz="2200" b="1" i="1" u="sng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C42C58C-AB1D-4C7F-A407-013068B2F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515" y="1417638"/>
                <a:ext cx="10628199" cy="5109860"/>
              </a:xfrm>
              <a:prstGeom prst="rect">
                <a:avLst/>
              </a:prstGeom>
              <a:blipFill>
                <a:blip r:embed="rId2"/>
                <a:stretch>
                  <a:fillRect l="-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31CC3A4-BC0A-454F-81B3-7696E3D1B62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26832" y="4208506"/>
            <a:ext cx="6395563" cy="1084710"/>
          </a:xfrm>
          <a:prstGeom prst="rect">
            <a:avLst/>
          </a:prstGeom>
          <a:ln w="38100" cap="sq">
            <a:solidFill>
              <a:srgbClr val="00206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AC26D2-0654-4082-AF92-C3DEA313B8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133701" y="0"/>
            <a:ext cx="1710569" cy="162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IET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ustom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ET" id="{7EE13B2E-4BB0-433F-AFD7-29F74CC391C4}" vid="{99C752BB-61C3-48C4-BE3D-0F887DCE85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B86D9CE6FC794CBE0DB41B31B828F1" ma:contentTypeVersion="2" ma:contentTypeDescription="Create a new document." ma:contentTypeScope="" ma:versionID="bd232911195dc91503d144edce3f120c">
  <xsd:schema xmlns:xsd="http://www.w3.org/2001/XMLSchema" xmlns:xs="http://www.w3.org/2001/XMLSchema" xmlns:p="http://schemas.microsoft.com/office/2006/metadata/properties" xmlns:ns2="771cc2c4-4ed7-455c-b215-719e1e33c938" targetNamespace="http://schemas.microsoft.com/office/2006/metadata/properties" ma:root="true" ma:fieldsID="542512d122efd69ed3d61ab4ef88709d" ns2:_="">
    <xsd:import namespace="771cc2c4-4ed7-455c-b215-719e1e33c93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1cc2c4-4ed7-455c-b215-719e1e33c93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12485FE-1249-4C93-9E05-EE1F84B4FB6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9E7801D-B332-48B5-892C-248E7BA41D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5FC5FF3-F563-4F00-BCEE-2F1197A5A3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1cc2c4-4ed7-455c-b215-719e1e33c9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AIET</Template>
  <TotalTime>1789</TotalTime>
  <Words>1710</Words>
  <Application>Microsoft Office PowerPoint</Application>
  <PresentationFormat>Widescreen</PresentationFormat>
  <Paragraphs>177</Paragraphs>
  <Slides>25</Slides>
  <Notes>1</Notes>
  <HiddenSlides>0</HiddenSlides>
  <MMClips>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AIET</vt:lpstr>
      <vt:lpstr>Special functions and Integral Transforms MAT 241</vt:lpstr>
      <vt:lpstr>LEC-6 Series Solution of DE  Power Series Method</vt:lpstr>
      <vt:lpstr>Outline:</vt:lpstr>
      <vt:lpstr>Introduction:</vt:lpstr>
      <vt:lpstr>Introduction:</vt:lpstr>
      <vt:lpstr>Ordinary and singular points:</vt:lpstr>
      <vt:lpstr>Ordinary and singular points:</vt:lpstr>
      <vt:lpstr>Ordinary point power series solution form </vt:lpstr>
      <vt:lpstr>Ordinary and singular points:</vt:lpstr>
      <vt:lpstr>Regular singular point power series solution form </vt:lpstr>
      <vt:lpstr>Exercise:</vt:lpstr>
      <vt:lpstr>Exercise:</vt:lpstr>
      <vt:lpstr>Exercise:</vt:lpstr>
      <vt:lpstr>Exercise:</vt:lpstr>
      <vt:lpstr>Power Series solution:</vt:lpstr>
      <vt:lpstr>Power Series solution:</vt:lpstr>
      <vt:lpstr>Steps of the power series method:</vt:lpstr>
      <vt:lpstr>Example (1): Solve the following DE at x =0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Ola E. Hassan</dc:creator>
  <cp:lastModifiedBy>DR.adel</cp:lastModifiedBy>
  <cp:revision>79</cp:revision>
  <dcterms:created xsi:type="dcterms:W3CDTF">2019-09-03T08:29:22Z</dcterms:created>
  <dcterms:modified xsi:type="dcterms:W3CDTF">2020-09-09T19:36:49Z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0x01010020B86D9CE6FC794CBE0DB41B31B828F1</vt:lpwstr>
  </property>
</Properties>
</file>